
<file path=[Content_Types].xml><?xml version="1.0" encoding="utf-8"?>
<Types xmlns="http://schemas.openxmlformats.org/package/2006/content-types">
  <Override PartName="/ppt/slideLayouts/slideLayout8.xml" ContentType="application/vnd.openxmlformats-officedocument.presentationml.slideLayout+xml"/>
  <Override PartName="/ppt/slides/slide68.xml" ContentType="application/vnd.openxmlformats-officedocument.presentationml.slide+xml"/>
  <Override PartName="/ppt/slides/slide22.xml" ContentType="application/vnd.openxmlformats-officedocument.presentationml.slide+xml"/>
  <Override PartName="/ppt/slides/slide28.xml" ContentType="application/vnd.openxmlformats-officedocument.presentationml.slide+xml"/>
  <Override PartName="/ppt/slides/slide66.xml" ContentType="application/vnd.openxmlformats-officedocument.presentationml.slide+xml"/>
  <Override PartName="/docProps/app.xml" ContentType="application/vnd.openxmlformats-officedocument.extended-properties+xml"/>
  <Override PartName="/ppt/slides/slide30.xml" ContentType="application/vnd.openxmlformats-officedocument.presentationml.slide+xml"/>
  <Override PartName="/ppt/slides/slide36.xml" ContentType="application/vnd.openxmlformats-officedocument.presentationml.slide+xml"/>
  <Override PartName="/ppt/slides/slide11.xml" ContentType="application/vnd.openxmlformats-officedocument.presentationml.slide+xml"/>
  <Override PartName="/ppt/slides/slide18.xml" ContentType="application/vnd.openxmlformats-officedocument.presentationml.slide+xml"/>
  <Override PartName="/ppt/slides/slide47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21.xml" ContentType="application/vnd.openxmlformats-officedocument.presentationml.slide+xml"/>
  <Override PartName="/ppt/slides/slide23.xml" ContentType="application/vnd.openxmlformats-officedocument.presentationml.slide+xml"/>
  <Override PartName="/ppt/slideLayouts/slideLayout9.xml" ContentType="application/vnd.openxmlformats-officedocument.presentationml.slideLayout+xml"/>
  <Override PartName="/ppt/slides/slide52.xml" ContentType="application/vnd.openxmlformats-officedocument.presentationml.slide+xml"/>
  <Override PartName="/ppt/slides/slide1.xml" ContentType="application/vnd.openxmlformats-officedocument.presentationml.slide+xml"/>
  <Override PartName="/ppt/slides/slide51.xml" ContentType="application/vnd.openxmlformats-officedocument.presentationml.slide+xml"/>
  <Override PartName="/ppt/slides/slide7.xml" ContentType="application/vnd.openxmlformats-officedocument.presentationml.slide+xml"/>
  <Override PartName="/ppt/slides/slide62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3.xml" ContentType="application/vnd.openxmlformats-officedocument.presentationml.slide+xml"/>
  <Override PartName="/ppt/slides/slide20.xml" ContentType="application/vnd.openxmlformats-officedocument.presentationml.slide+xml"/>
  <Override PartName="/ppt/slides/slide1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notesSlides/notesSlide1.xml" ContentType="application/vnd.openxmlformats-officedocument.presentationml.notesSlide+xml"/>
  <Override PartName="/ppt/slides/slide61.xml" ContentType="application/vnd.openxmlformats-officedocument.presentationml.slide+xml"/>
  <Override PartName="/ppt/slides/slide43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37.xml" ContentType="application/vnd.openxmlformats-officedocument.presentationml.slide+xml"/>
  <Override PartName="/ppt/slides/slide10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Default Extension="png" ContentType="image/png"/>
  <Override PartName="/ppt/slides/slide27.xml" ContentType="application/vnd.openxmlformats-officedocument.presentationml.slide+xml"/>
  <Override PartName="/docProps/core.xml" ContentType="application/vnd.openxmlformats-package.core-properties+xml"/>
  <Override PartName="/ppt/slides/slide56.xml" ContentType="application/vnd.openxmlformats-officedocument.presentationml.slide+xml"/>
  <Override PartName="/ppt/slides/slide31.xml" ContentType="application/vnd.openxmlformats-officedocument.presentationml.slide+xml"/>
  <Default Extension="bin" ContentType="application/vnd.openxmlformats-officedocument.presentationml.printerSettings"/>
  <Override PartName="/ppt/slides/slide53.xml" ContentType="application/vnd.openxmlformats-officedocument.presentationml.slide+xml"/>
  <Override PartName="/ppt/slides/slide55.xml" ContentType="application/vnd.openxmlformats-officedocument.presentationml.slide+xml"/>
  <Override PartName="/ppt/slides/slide67.xml" ContentType="application/vnd.openxmlformats-officedocument.presentationml.slide+xml"/>
  <Override PartName="/ppt/slides/slide12.xml" ContentType="application/vnd.openxmlformats-officedocument.presentationml.slide+xml"/>
  <Override PartName="/ppt/slides/slide19.xml" ContentType="application/vnd.openxmlformats-officedocument.presentationml.slide+xml"/>
  <Override PartName="/ppt/slides/slide41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theme/theme2.xml" ContentType="application/vnd.openxmlformats-officedocument.theme+xml"/>
  <Override PartName="/ppt/slides/slide2.xml" ContentType="application/vnd.openxmlformats-officedocument.presentationml.slide+xml"/>
  <Override PartName="/ppt/slides/slide35.xml" ContentType="application/vnd.openxmlformats-officedocument.presentationml.slide+xml"/>
  <Override PartName="/ppt/slides/slide42.xml" ContentType="application/vnd.openxmlformats-officedocument.presentationml.slide+xml"/>
  <Override PartName="/ppt/slides/slide45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50.xml" ContentType="application/vnd.openxmlformats-officedocument.presentationml.slide+xml"/>
  <Override PartName="/ppt/slides/slide54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Default Extension="xml" ContentType="application/xml"/>
  <Override PartName="/ppt/slides/slide26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25.xml" ContentType="application/vnd.openxmlformats-officedocument.presentationml.slide+xml"/>
  <Override PartName="/ppt/slides/slide63.xml" ContentType="application/vnd.openxmlformats-officedocument.presentationml.slide+xml"/>
  <Override PartName="/ppt/slides/slide14.xml" ContentType="application/vnd.openxmlformats-officedocument.presentationml.slide+xml"/>
  <Override PartName="/ppt/slides/slide40.xml" ContentType="application/vnd.openxmlformats-officedocument.presentationml.slide+xml"/>
  <Override PartName="/ppt/slides/slide34.xml" ContentType="application/vnd.openxmlformats-officedocument.presentationml.slide+xml"/>
  <Override PartName="/ppt/slides/slide44.xml" ContentType="application/vnd.openxmlformats-officedocument.presentationml.slide+xml"/>
  <Override PartName="/ppt/slides/slide49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48.xml" ContentType="application/vnd.openxmlformats-officedocument.presentationml.slide+xml"/>
  <Override PartName="/ppt/theme/theme1.xml" ContentType="application/vnd.openxmlformats-officedocument.theme+xml"/>
  <Override PartName="/ppt/presentation.xml" ContentType="application/vnd.openxmlformats-officedocument.presentationml.presentation.main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59.xml" ContentType="application/vnd.openxmlformats-officedocument.presentationml.slide+xml"/>
  <Default Extension="jpeg" ContentType="image/jpeg"/>
  <Override PartName="/ppt/slides/slide6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8.xml" ContentType="application/vnd.openxmlformats-officedocument.presentationml.slide+xml"/>
  <Override PartName="/ppt/slides/slide15.xml" ContentType="application/vnd.openxmlformats-officedocument.presentationml.slide+xml"/>
  <Default Extension="rels" ContentType="application/vnd.openxmlformats-package.relationships+xml"/>
  <Override PartName="/ppt/slides/slide9.xml" ContentType="application/vnd.openxmlformats-officedocument.presentationml.slide+xml"/>
  <Override PartName="/ppt/slides/slide60.xml" ContentType="application/vnd.openxmlformats-officedocument.presentationml.slide+xml"/>
  <Override PartName="/ppt/slides/slide24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6.xml" ContentType="application/vnd.openxmlformats-officedocument.presentationml.slide+xml"/>
  <Override PartName="/ppt/slides/slide16.xml" ContentType="application/vnd.openxmlformats-officedocument.presentationml.slide+xml"/>
  <Override PartName="/ppt/slides/slide38.xml" ContentType="application/vnd.openxmlformats-officedocument.presentationml.slide+xml"/>
  <Override PartName="/ppt/slideLayouts/slideLayout12.xml" ContentType="application/vnd.openxmlformats-officedocument.presentationml.slideLayout+xml"/>
  <Override PartName="/ppt/slides/slide29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70"/>
  </p:notesMasterIdLst>
  <p:sldIdLst>
    <p:sldId id="424" r:id="rId2"/>
    <p:sldId id="488" r:id="rId3"/>
    <p:sldId id="489" r:id="rId4"/>
    <p:sldId id="490" r:id="rId5"/>
    <p:sldId id="491" r:id="rId6"/>
    <p:sldId id="425" r:id="rId7"/>
    <p:sldId id="427" r:id="rId8"/>
    <p:sldId id="428" r:id="rId9"/>
    <p:sldId id="426" r:id="rId10"/>
    <p:sldId id="429" r:id="rId11"/>
    <p:sldId id="430" r:id="rId12"/>
    <p:sldId id="431" r:id="rId13"/>
    <p:sldId id="432" r:id="rId14"/>
    <p:sldId id="433" r:id="rId15"/>
    <p:sldId id="434" r:id="rId16"/>
    <p:sldId id="435" r:id="rId17"/>
    <p:sldId id="436" r:id="rId18"/>
    <p:sldId id="437" r:id="rId19"/>
    <p:sldId id="438" r:id="rId20"/>
    <p:sldId id="439" r:id="rId21"/>
    <p:sldId id="440" r:id="rId22"/>
    <p:sldId id="441" r:id="rId23"/>
    <p:sldId id="442" r:id="rId24"/>
    <p:sldId id="443" r:id="rId25"/>
    <p:sldId id="444" r:id="rId26"/>
    <p:sldId id="445" r:id="rId27"/>
    <p:sldId id="446" r:id="rId28"/>
    <p:sldId id="447" r:id="rId29"/>
    <p:sldId id="448" r:id="rId30"/>
    <p:sldId id="449" r:id="rId31"/>
    <p:sldId id="450" r:id="rId32"/>
    <p:sldId id="451" r:id="rId33"/>
    <p:sldId id="452" r:id="rId34"/>
    <p:sldId id="453" r:id="rId35"/>
    <p:sldId id="454" r:id="rId36"/>
    <p:sldId id="455" r:id="rId37"/>
    <p:sldId id="456" r:id="rId38"/>
    <p:sldId id="457" r:id="rId39"/>
    <p:sldId id="458" r:id="rId40"/>
    <p:sldId id="459" r:id="rId41"/>
    <p:sldId id="460" r:id="rId42"/>
    <p:sldId id="461" r:id="rId43"/>
    <p:sldId id="462" r:id="rId44"/>
    <p:sldId id="463" r:id="rId45"/>
    <p:sldId id="464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74" r:id="rId56"/>
    <p:sldId id="475" r:id="rId57"/>
    <p:sldId id="476" r:id="rId58"/>
    <p:sldId id="477" r:id="rId59"/>
    <p:sldId id="478" r:id="rId60"/>
    <p:sldId id="479" r:id="rId61"/>
    <p:sldId id="480" r:id="rId62"/>
    <p:sldId id="481" r:id="rId63"/>
    <p:sldId id="482" r:id="rId64"/>
    <p:sldId id="483" r:id="rId65"/>
    <p:sldId id="484" r:id="rId66"/>
    <p:sldId id="485" r:id="rId67"/>
    <p:sldId id="486" r:id="rId68"/>
    <p:sldId id="487" r:id="rId6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800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5620"/>
    <p:restoredTop sz="94660"/>
  </p:normalViewPr>
  <p:slideViewPr>
    <p:cSldViewPr snapToObjects="1">
      <p:cViewPr varScale="1">
        <p:scale>
          <a:sx n="104" d="100"/>
          <a:sy n="104" d="100"/>
        </p:scale>
        <p:origin x="-1016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64" Type="http://schemas.openxmlformats.org/officeDocument/2006/relationships/slide" Target="slides/slide63.xml"/><Relationship Id="rId60" Type="http://schemas.openxmlformats.org/officeDocument/2006/relationships/slide" Target="slides/slide59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43" Type="http://schemas.openxmlformats.org/officeDocument/2006/relationships/slide" Target="slides/slide42.xml"/><Relationship Id="rId74" Type="http://schemas.openxmlformats.org/officeDocument/2006/relationships/theme" Target="theme/theme1.xml"/><Relationship Id="rId25" Type="http://schemas.openxmlformats.org/officeDocument/2006/relationships/slide" Target="slides/slide24.xml"/><Relationship Id="rId10" Type="http://schemas.openxmlformats.org/officeDocument/2006/relationships/slide" Target="slides/slide9.xml"/><Relationship Id="rId50" Type="http://schemas.openxmlformats.org/officeDocument/2006/relationships/slide" Target="slides/slide49.xml"/><Relationship Id="rId63" Type="http://schemas.openxmlformats.org/officeDocument/2006/relationships/slide" Target="slides/slide62.xml"/><Relationship Id="rId17" Type="http://schemas.openxmlformats.org/officeDocument/2006/relationships/slide" Target="slides/slide16.xml"/><Relationship Id="rId9" Type="http://schemas.openxmlformats.org/officeDocument/2006/relationships/slide" Target="slides/slide8.xml"/><Relationship Id="rId18" Type="http://schemas.openxmlformats.org/officeDocument/2006/relationships/slide" Target="slides/slide17.xml"/><Relationship Id="rId27" Type="http://schemas.openxmlformats.org/officeDocument/2006/relationships/slide" Target="slides/slide26.xml"/><Relationship Id="rId71" Type="http://schemas.openxmlformats.org/officeDocument/2006/relationships/printerSettings" Target="printerSettings/printerSettings1.bin"/><Relationship Id="rId14" Type="http://schemas.openxmlformats.org/officeDocument/2006/relationships/slide" Target="slides/slide13.xml"/><Relationship Id="rId4" Type="http://schemas.openxmlformats.org/officeDocument/2006/relationships/slide" Target="slides/slide3.xml"/><Relationship Id="rId28" Type="http://schemas.openxmlformats.org/officeDocument/2006/relationships/slide" Target="slides/slide27.xml"/><Relationship Id="rId45" Type="http://schemas.openxmlformats.org/officeDocument/2006/relationships/slide" Target="slides/slide44.xml"/><Relationship Id="rId58" Type="http://schemas.openxmlformats.org/officeDocument/2006/relationships/slide" Target="slides/slide57.xml"/><Relationship Id="rId42" Type="http://schemas.openxmlformats.org/officeDocument/2006/relationships/slide" Target="slides/slide41.xml"/><Relationship Id="rId73" Type="http://schemas.openxmlformats.org/officeDocument/2006/relationships/viewProps" Target="viewProps.xml"/><Relationship Id="rId6" Type="http://schemas.openxmlformats.org/officeDocument/2006/relationships/slide" Target="slides/slide5.xml"/><Relationship Id="rId49" Type="http://schemas.openxmlformats.org/officeDocument/2006/relationships/slide" Target="slides/slide48.xml"/><Relationship Id="rId44" Type="http://schemas.openxmlformats.org/officeDocument/2006/relationships/slide" Target="slides/slide43.xml"/><Relationship Id="rId69" Type="http://schemas.openxmlformats.org/officeDocument/2006/relationships/slide" Target="slides/slide68.xml"/><Relationship Id="rId19" Type="http://schemas.openxmlformats.org/officeDocument/2006/relationships/slide" Target="slides/slide18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2" Type="http://schemas.openxmlformats.org/officeDocument/2006/relationships/slide" Target="slides/slide1.xml"/><Relationship Id="rId46" Type="http://schemas.openxmlformats.org/officeDocument/2006/relationships/slide" Target="slides/slide45.xml"/><Relationship Id="rId57" Type="http://schemas.openxmlformats.org/officeDocument/2006/relationships/slide" Target="slides/slide56.xml"/><Relationship Id="rId59" Type="http://schemas.openxmlformats.org/officeDocument/2006/relationships/slide" Target="slides/slide58.xml"/><Relationship Id="rId35" Type="http://schemas.openxmlformats.org/officeDocument/2006/relationships/slide" Target="slides/slide34.xml"/><Relationship Id="rId51" Type="http://schemas.openxmlformats.org/officeDocument/2006/relationships/slide" Target="slides/slide50.xml"/><Relationship Id="rId55" Type="http://schemas.openxmlformats.org/officeDocument/2006/relationships/slide" Target="slides/slide54.xml"/><Relationship Id="rId31" Type="http://schemas.openxmlformats.org/officeDocument/2006/relationships/slide" Target="slides/slide30.xml"/><Relationship Id="rId34" Type="http://schemas.openxmlformats.org/officeDocument/2006/relationships/slide" Target="slides/slide33.xml"/><Relationship Id="rId40" Type="http://schemas.openxmlformats.org/officeDocument/2006/relationships/slide" Target="slides/slide39.xml"/><Relationship Id="rId62" Type="http://schemas.openxmlformats.org/officeDocument/2006/relationships/slide" Target="slides/slide61.xml"/><Relationship Id="rId66" Type="http://schemas.openxmlformats.org/officeDocument/2006/relationships/slide" Target="slides/slide65.xml"/><Relationship Id="rId36" Type="http://schemas.openxmlformats.org/officeDocument/2006/relationships/slide" Target="slides/slide35.xml"/><Relationship Id="rId7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4" Type="http://schemas.openxmlformats.org/officeDocument/2006/relationships/slide" Target="slides/slide23.xml"/><Relationship Id="rId47" Type="http://schemas.openxmlformats.org/officeDocument/2006/relationships/slide" Target="slides/slide46.xml"/><Relationship Id="rId56" Type="http://schemas.openxmlformats.org/officeDocument/2006/relationships/slide" Target="slides/slide55.xml"/><Relationship Id="rId48" Type="http://schemas.openxmlformats.org/officeDocument/2006/relationships/slide" Target="slides/slide47.xml"/><Relationship Id="rId75" Type="http://schemas.openxmlformats.org/officeDocument/2006/relationships/tableStyles" Target="tableStyles.xml"/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2" Type="http://schemas.openxmlformats.org/officeDocument/2006/relationships/slide" Target="slides/slide51.xml"/><Relationship Id="rId65" Type="http://schemas.openxmlformats.org/officeDocument/2006/relationships/slide" Target="slides/slide64.xml"/><Relationship Id="rId67" Type="http://schemas.openxmlformats.org/officeDocument/2006/relationships/slide" Target="slides/slide66.xml"/><Relationship Id="rId54" Type="http://schemas.openxmlformats.org/officeDocument/2006/relationships/slide" Target="slides/slide53.xml"/><Relationship Id="rId12" Type="http://schemas.openxmlformats.org/officeDocument/2006/relationships/slide" Target="slides/slide11.xml"/><Relationship Id="rId3" Type="http://schemas.openxmlformats.org/officeDocument/2006/relationships/slide" Target="slides/slide2.xml"/><Relationship Id="rId23" Type="http://schemas.openxmlformats.org/officeDocument/2006/relationships/slide" Target="slides/slide22.xml"/><Relationship Id="rId61" Type="http://schemas.openxmlformats.org/officeDocument/2006/relationships/slide" Target="slides/slide60.xml"/><Relationship Id="rId53" Type="http://schemas.openxmlformats.org/officeDocument/2006/relationships/slide" Target="slides/slide52.xml"/><Relationship Id="rId26" Type="http://schemas.openxmlformats.org/officeDocument/2006/relationships/slide" Target="slides/slide25.xml"/><Relationship Id="rId30" Type="http://schemas.openxmlformats.org/officeDocument/2006/relationships/slide" Target="slides/slide29.xml"/><Relationship Id="rId11" Type="http://schemas.openxmlformats.org/officeDocument/2006/relationships/slide" Target="slides/slide10.xml"/><Relationship Id="rId68" Type="http://schemas.openxmlformats.org/officeDocument/2006/relationships/slide" Target="slides/slide67.xml"/><Relationship Id="rId29" Type="http://schemas.openxmlformats.org/officeDocument/2006/relationships/slide" Target="slides/slide28.xml"/><Relationship Id="rId16" Type="http://schemas.openxmlformats.org/officeDocument/2006/relationships/slide" Target="slides/slide15.xml"/><Relationship Id="rId33" Type="http://schemas.openxmlformats.org/officeDocument/2006/relationships/slide" Target="slides/slide32.xml"/><Relationship Id="rId41" Type="http://schemas.openxmlformats.org/officeDocument/2006/relationships/slide" Target="slides/slide4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2" Type="http://schemas.openxmlformats.org/officeDocument/2006/relationships/slide" Target="slides/slide21.xml"/><Relationship Id="rId21" Type="http://schemas.openxmlformats.org/officeDocument/2006/relationships/slide" Target="slides/slide2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7863-2FF0-7E4F-9EE8-4BB6DCEE27FE}" type="datetimeFigureOut">
              <a:rPr lang="en-US" smtClean="0"/>
              <a:pPr/>
              <a:t>12/5/09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0D703-0441-2A49-B712-2FC7FA8966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B6EDEE4-168F-4658-A83E-7CCE512910E3}" type="slidenum">
              <a:rPr lang="en-US"/>
              <a:pPr/>
              <a:t>7</a:t>
            </a:fld>
            <a:endParaRPr lang="en-US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7930701-CC00-4F89-B902-2A7EB7BA3AAD}" type="slidenum">
              <a:rPr lang="en-US"/>
              <a:pPr/>
              <a:t>8</a:t>
            </a:fld>
            <a:endParaRPr lang="en-US"/>
          </a:p>
        </p:txBody>
      </p:sp>
      <p:sp>
        <p:nvSpPr>
          <p:cNvPr id="778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>
              <a:latin typeface="Arial" charset="0"/>
              <a:cs typeface="Arial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539C2A3-10C3-4489-9326-28EFC1537B5A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7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5" Type="http://schemas.openxmlformats.org/officeDocument/2006/relationships/slideLayout" Target="../slideLayouts/slideLayout5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9" Type="http://schemas.openxmlformats.org/officeDocument/2006/relationships/slideLayout" Target="../slideLayouts/slideLayout9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cienceoftheweb.org/15-396/lectures/lecture09.pdf" TargetMode="External"/><Relationship Id="rId3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Vickrey_auction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red.com/culture/culturereviews/magazine/17-06/nep_googlenomics?currentPage=all" TargetMode="External"/><Relationship Id="rId3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43001"/>
            <a:ext cx="7772400" cy="2457450"/>
          </a:xfrm>
        </p:spPr>
        <p:txBody>
          <a:bodyPr>
            <a:normAutofit/>
          </a:bodyPr>
          <a:lstStyle/>
          <a:p>
            <a:r>
              <a:rPr lang="en-US" dirty="0" smtClean="0"/>
              <a:t>Applications (2 of 2):</a:t>
            </a:r>
            <a:br>
              <a:rPr lang="en-US" dirty="0" smtClean="0"/>
            </a:br>
            <a:r>
              <a:rPr lang="en-US" sz="3200" dirty="0" smtClean="0"/>
              <a:t>Recognition, Transduction, Discrimination, Segmentation, Alignment, etc.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Church</a:t>
            </a:r>
          </a:p>
          <a:p>
            <a:r>
              <a:rPr lang="en-US" dirty="0" err="1" smtClean="0"/>
              <a:t>Kenneth.Church@jhu.edu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38400" cy="1401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Spelling Correction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307203" name="Picture 3"/>
          <p:cNvPicPr>
            <a:picLocks noChangeAspect="1" noChangeArrowheads="1"/>
          </p:cNvPicPr>
          <p:nvPr/>
        </p:nvPicPr>
        <p:blipFill>
          <a:blip r:embed="rId2"/>
          <a:srcRect l="16859" t="14072" r="12255" b="7685"/>
          <a:stretch>
            <a:fillRect/>
          </a:stretch>
        </p:blipFill>
        <p:spPr bwMode="auto">
          <a:xfrm>
            <a:off x="2948441" y="60325"/>
            <a:ext cx="5281159" cy="672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2"/>
          <a:srcRect l="16931" t="13573" r="4286" b="19361"/>
          <a:stretch>
            <a:fillRect/>
          </a:stretch>
        </p:blipFill>
        <p:spPr bwMode="auto">
          <a:xfrm>
            <a:off x="1062038" y="0"/>
            <a:ext cx="7091362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309250" name="Picture 2"/>
          <p:cNvPicPr>
            <a:picLocks noChangeAspect="1" noChangeArrowheads="1"/>
          </p:cNvPicPr>
          <p:nvPr/>
        </p:nvPicPr>
        <p:blipFill>
          <a:blip r:embed="rId2"/>
          <a:srcRect l="14444" t="14371" r="11058" b="4192"/>
          <a:stretch>
            <a:fillRect/>
          </a:stretch>
        </p:blipFill>
        <p:spPr bwMode="auto">
          <a:xfrm>
            <a:off x="1752600" y="0"/>
            <a:ext cx="5943600" cy="68891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310274" name="Picture 2"/>
          <p:cNvPicPr>
            <a:picLocks noChangeAspect="1" noChangeArrowheads="1"/>
          </p:cNvPicPr>
          <p:nvPr/>
        </p:nvPicPr>
        <p:blipFill>
          <a:blip r:embed="rId2"/>
          <a:srcRect l="15291" t="15170" r="8519" b="9780"/>
          <a:stretch>
            <a:fillRect/>
          </a:stretch>
        </p:blipFill>
        <p:spPr bwMode="auto">
          <a:xfrm>
            <a:off x="1565545" y="0"/>
            <a:ext cx="6435455" cy="672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311298" name="Picture 2"/>
          <p:cNvPicPr>
            <a:picLocks noChangeAspect="1" noChangeArrowheads="1"/>
          </p:cNvPicPr>
          <p:nvPr/>
        </p:nvPicPr>
        <p:blipFill>
          <a:blip r:embed="rId2"/>
          <a:srcRect l="19524" t="10379" r="7672" b="16168"/>
          <a:stretch>
            <a:fillRect/>
          </a:stretch>
        </p:blipFill>
        <p:spPr bwMode="auto">
          <a:xfrm>
            <a:off x="1524000" y="0"/>
            <a:ext cx="6324600" cy="67658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312322" name="Picture 2"/>
          <p:cNvPicPr>
            <a:picLocks noChangeAspect="1" noChangeArrowheads="1"/>
          </p:cNvPicPr>
          <p:nvPr/>
        </p:nvPicPr>
        <p:blipFill>
          <a:blip r:embed="rId2"/>
          <a:srcRect l="14444" t="23952" r="4286" b="26547"/>
          <a:stretch>
            <a:fillRect/>
          </a:stretch>
        </p:blipFill>
        <p:spPr bwMode="auto">
          <a:xfrm>
            <a:off x="228600" y="1171575"/>
            <a:ext cx="8686800" cy="5610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16</a:t>
            </a:fld>
            <a:endParaRPr lang="en-US"/>
          </a:p>
        </p:txBody>
      </p:sp>
      <p:pic>
        <p:nvPicPr>
          <p:cNvPr id="313346" name="Picture 2"/>
          <p:cNvPicPr>
            <a:picLocks noChangeAspect="1" noChangeArrowheads="1"/>
          </p:cNvPicPr>
          <p:nvPr/>
        </p:nvPicPr>
        <p:blipFill>
          <a:blip r:embed="rId2"/>
          <a:srcRect l="27989" t="22355" r="15291" b="46507"/>
          <a:stretch>
            <a:fillRect/>
          </a:stretch>
        </p:blipFill>
        <p:spPr bwMode="auto">
          <a:xfrm>
            <a:off x="266700" y="1295400"/>
            <a:ext cx="8648700" cy="50343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 is Hard without Context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314370" name="Picture 2"/>
          <p:cNvPicPr>
            <a:picLocks noChangeAspect="1" noChangeArrowheads="1"/>
          </p:cNvPicPr>
          <p:nvPr/>
        </p:nvPicPr>
        <p:blipFill>
          <a:blip r:embed="rId2"/>
          <a:srcRect l="30529" t="32735" r="17831" b="44111"/>
          <a:stretch>
            <a:fillRect/>
          </a:stretch>
        </p:blipFill>
        <p:spPr bwMode="auto">
          <a:xfrm>
            <a:off x="152400" y="1417637"/>
            <a:ext cx="8915400" cy="4238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Easier with Context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actuall</a:t>
            </a:r>
            <a:r>
              <a:rPr lang="en-US" dirty="0" smtClean="0"/>
              <a:t>, actual, actually</a:t>
            </a:r>
          </a:p>
          <a:p>
            <a:pPr lvl="1"/>
            <a:r>
              <a:rPr lang="en-US" dirty="0" smtClean="0"/>
              <a:t>… in determining whether the defendant actually will die.</a:t>
            </a:r>
          </a:p>
          <a:p>
            <a:r>
              <a:rPr lang="en-US" dirty="0" err="1" smtClean="0"/>
              <a:t>constuming</a:t>
            </a:r>
            <a:r>
              <a:rPr lang="en-US" dirty="0" smtClean="0"/>
              <a:t>, consuming, costuming</a:t>
            </a:r>
          </a:p>
          <a:p>
            <a:r>
              <a:rPr lang="en-US" dirty="0" err="1" smtClean="0"/>
              <a:t>conviced</a:t>
            </a:r>
            <a:r>
              <a:rPr lang="en-US" dirty="0" smtClean="0"/>
              <a:t>, convicted, convinced</a:t>
            </a:r>
          </a:p>
          <a:p>
            <a:r>
              <a:rPr lang="en-US" dirty="0" err="1" smtClean="0"/>
              <a:t>confusin</a:t>
            </a:r>
            <a:r>
              <a:rPr lang="en-US" dirty="0" smtClean="0"/>
              <a:t>, confusing, confusion</a:t>
            </a:r>
          </a:p>
          <a:p>
            <a:r>
              <a:rPr lang="en-US" dirty="0" err="1" smtClean="0"/>
              <a:t>workern</a:t>
            </a:r>
            <a:r>
              <a:rPr lang="en-US" dirty="0" smtClean="0"/>
              <a:t>, worker, workers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19</a:t>
            </a:fld>
            <a:endParaRPr lang="en-US"/>
          </a:p>
        </p:txBody>
      </p:sp>
      <p:pic>
        <p:nvPicPr>
          <p:cNvPr id="315394" name="Picture 2"/>
          <p:cNvPicPr>
            <a:picLocks noChangeAspect="1" noChangeArrowheads="1"/>
          </p:cNvPicPr>
          <p:nvPr/>
        </p:nvPicPr>
        <p:blipFill>
          <a:blip r:embed="rId2"/>
          <a:srcRect l="14444" t="20758" r="4286" b="13773"/>
          <a:stretch>
            <a:fillRect/>
          </a:stretch>
        </p:blipFill>
        <p:spPr bwMode="auto">
          <a:xfrm>
            <a:off x="0" y="0"/>
            <a:ext cx="8043746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800600" y="838200"/>
            <a:ext cx="4343400" cy="990600"/>
          </a:xfrm>
          <a:solidFill>
            <a:srgbClr val="FFFF00"/>
          </a:solidFill>
        </p:spPr>
        <p:txBody>
          <a:bodyPr>
            <a:normAutofit fontScale="90000"/>
          </a:bodyPr>
          <a:lstStyle/>
          <a:p>
            <a:r>
              <a:rPr lang="en-US" dirty="0" smtClean="0"/>
              <a:t>Easier with Context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556" dirty="0" smtClean="0"/>
              <a:t>Solitaire </a:t>
            </a:r>
            <a:r>
              <a:rPr lang="en-US" sz="3556" dirty="0" err="1" smtClean="0">
                <a:sym typeface="Wingdings"/>
              </a:rPr>
              <a:t></a:t>
            </a:r>
            <a:r>
              <a:rPr lang="en-US" sz="3556" dirty="0" smtClean="0">
                <a:sym typeface="Wingdings"/>
              </a:rPr>
              <a:t> Multiplayer Games: </a:t>
            </a:r>
            <a:r>
              <a:rPr lang="en-US" sz="3556" dirty="0" smtClean="0"/>
              <a:t>Auctions </a:t>
            </a:r>
            <a:r>
              <a:rPr lang="en-US" sz="3556" dirty="0" smtClean="0"/>
              <a:t>(Ads</a:t>
            </a:r>
            <a:r>
              <a:rPr lang="en-US" sz="3556" dirty="0" smtClean="0"/>
              <a:t>)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>
                <a:hlinkClick r:id="rId2"/>
              </a:rPr>
              <a:t>http://www.scienceoftheweb.org/15-396/lectures/lecture09.</a:t>
            </a:r>
            <a:r>
              <a:rPr lang="en-US" sz="2400" dirty="0" smtClean="0">
                <a:hlinkClick r:id="rId2"/>
              </a:rPr>
              <a:t>pdf</a:t>
            </a:r>
            <a:r>
              <a:rPr lang="en-US" sz="2400" dirty="0" smtClean="0"/>
              <a:t> </a:t>
            </a:r>
            <a:endParaRPr lang="en-US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" name="Picture 5" descr="Picture 13.png"/>
          <p:cNvPicPr>
            <a:picLocks noChangeAspect="1"/>
          </p:cNvPicPr>
          <p:nvPr/>
        </p:nvPicPr>
        <p:blipFill>
          <a:blip r:embed="rId3"/>
          <a:srcRect t="12667" r="40000" b="19333"/>
          <a:stretch>
            <a:fillRect/>
          </a:stretch>
        </p:blipFill>
        <p:spPr>
          <a:xfrm>
            <a:off x="914400" y="1647825"/>
            <a:ext cx="7162800" cy="507365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4724400" y="5771574"/>
            <a:ext cx="2743200" cy="584776"/>
          </a:xfrm>
          <a:prstGeom prst="wedgeRectCallout">
            <a:avLst>
              <a:gd name="adj1" fmla="val -47404"/>
              <a:gd name="adj2" fmla="val -46441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Mainline Ad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553200" y="1905000"/>
            <a:ext cx="2743200" cy="584776"/>
          </a:xfrm>
          <a:prstGeom prst="wedgeRectCallout">
            <a:avLst>
              <a:gd name="adj1" fmla="val -24551"/>
              <a:gd name="adj2" fmla="val 137587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Right Rail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152400" y="5279132"/>
            <a:ext cx="3962400" cy="1569660"/>
          </a:xfrm>
          <a:prstGeom prst="wedgeRectCallout">
            <a:avLst>
              <a:gd name="adj1" fmla="val -18421"/>
              <a:gd name="adj2" fmla="val -64676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Right Rail</a:t>
            </a:r>
            <a:r>
              <a:rPr lang="en-US" sz="3200" dirty="0" smtClean="0">
                <a:solidFill>
                  <a:schemeClr val="tx1"/>
                </a:solidFill>
              </a:rPr>
              <a:t>: Avoid distortions </a:t>
            </a:r>
            <a:r>
              <a:rPr lang="en-US" sz="3200" dirty="0" smtClean="0">
                <a:solidFill>
                  <a:schemeClr val="tx1"/>
                </a:solidFill>
              </a:rPr>
              <a:t>from commercial interests</a:t>
            </a:r>
            <a:endParaRPr lang="en-US" sz="3200" dirty="0" smtClean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 Model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20</a:t>
            </a:fld>
            <a:endParaRPr lang="en-US"/>
          </a:p>
        </p:txBody>
      </p:sp>
      <p:pic>
        <p:nvPicPr>
          <p:cNvPr id="316418" name="Picture 2"/>
          <p:cNvPicPr>
            <a:picLocks noChangeAspect="1" noChangeArrowheads="1"/>
          </p:cNvPicPr>
          <p:nvPr/>
        </p:nvPicPr>
        <p:blipFill>
          <a:blip r:embed="rId2"/>
          <a:srcRect l="16984" t="36727" r="7672" b="25748"/>
          <a:stretch>
            <a:fillRect/>
          </a:stretch>
        </p:blipFill>
        <p:spPr bwMode="auto">
          <a:xfrm>
            <a:off x="457200" y="1600200"/>
            <a:ext cx="7772400" cy="4104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317442" name="Picture 2"/>
          <p:cNvPicPr>
            <a:picLocks noChangeAspect="1" noChangeArrowheads="1"/>
          </p:cNvPicPr>
          <p:nvPr/>
        </p:nvPicPr>
        <p:blipFill>
          <a:blip r:embed="rId2"/>
          <a:srcRect l="13598" t="17565" r="23757" b="16168"/>
          <a:stretch>
            <a:fillRect/>
          </a:stretch>
        </p:blipFill>
        <p:spPr bwMode="auto">
          <a:xfrm>
            <a:off x="1676400" y="0"/>
            <a:ext cx="6019800" cy="675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22</a:t>
            </a:fld>
            <a:endParaRPr lang="en-US"/>
          </a:p>
        </p:txBody>
      </p:sp>
      <p:pic>
        <p:nvPicPr>
          <p:cNvPr id="318466" name="Picture 2"/>
          <p:cNvPicPr>
            <a:picLocks noChangeAspect="1" noChangeArrowheads="1"/>
          </p:cNvPicPr>
          <p:nvPr/>
        </p:nvPicPr>
        <p:blipFill>
          <a:blip r:embed="rId2"/>
          <a:srcRect l="16138" t="13573" r="4286" b="12974"/>
          <a:stretch>
            <a:fillRect/>
          </a:stretch>
        </p:blipFill>
        <p:spPr bwMode="auto">
          <a:xfrm>
            <a:off x="1358693" y="0"/>
            <a:ext cx="7023307" cy="687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23</a:t>
            </a:fld>
            <a:endParaRPr lang="en-US"/>
          </a:p>
        </p:txBody>
      </p:sp>
      <p:pic>
        <p:nvPicPr>
          <p:cNvPr id="319490" name="Picture 2"/>
          <p:cNvPicPr>
            <a:picLocks noChangeAspect="1" noChangeArrowheads="1"/>
          </p:cNvPicPr>
          <p:nvPr/>
        </p:nvPicPr>
        <p:blipFill>
          <a:blip r:embed="rId2"/>
          <a:srcRect l="22063" t="46307" r="11058" b="24152"/>
          <a:stretch>
            <a:fillRect/>
          </a:stretch>
        </p:blipFill>
        <p:spPr bwMode="auto">
          <a:xfrm>
            <a:off x="152400" y="1219200"/>
            <a:ext cx="8785654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24</a:t>
            </a:fld>
            <a:endParaRPr lang="en-US"/>
          </a:p>
        </p:txBody>
      </p:sp>
      <p:pic>
        <p:nvPicPr>
          <p:cNvPr id="320515" name="Picture 3"/>
          <p:cNvPicPr>
            <a:picLocks noChangeAspect="1" noChangeArrowheads="1"/>
          </p:cNvPicPr>
          <p:nvPr/>
        </p:nvPicPr>
        <p:blipFill>
          <a:blip r:embed="rId2"/>
          <a:srcRect l="33915" t="23653" r="22064" b="8483"/>
          <a:stretch>
            <a:fillRect/>
          </a:stretch>
        </p:blipFill>
        <p:spPr bwMode="auto">
          <a:xfrm>
            <a:off x="2057400" y="-1"/>
            <a:ext cx="4191000" cy="6850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Improvements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More Factors</a:t>
            </a:r>
          </a:p>
          <a:p>
            <a:pPr lvl="1"/>
            <a:r>
              <a:rPr lang="en-US" dirty="0" smtClean="0"/>
              <a:t>Trigrams</a:t>
            </a:r>
          </a:p>
          <a:p>
            <a:pPr lvl="1"/>
            <a:r>
              <a:rPr lang="en-US" dirty="0" smtClean="0"/>
              <a:t>Thesaurus Relations</a:t>
            </a:r>
          </a:p>
          <a:p>
            <a:pPr lvl="1"/>
            <a:r>
              <a:rPr lang="en-US" dirty="0" smtClean="0"/>
              <a:t>Morphology</a:t>
            </a:r>
          </a:p>
          <a:p>
            <a:pPr lvl="1"/>
            <a:r>
              <a:rPr lang="en-US" dirty="0" smtClean="0"/>
              <a:t>Syntactic Agreement</a:t>
            </a:r>
          </a:p>
          <a:p>
            <a:pPr lvl="1"/>
            <a:r>
              <a:rPr lang="en-US" dirty="0" smtClean="0"/>
              <a:t>Parts of Speech</a:t>
            </a:r>
          </a:p>
          <a:p>
            <a:r>
              <a:rPr lang="en-US" dirty="0" smtClean="0"/>
              <a:t>Improve Combination Rules</a:t>
            </a:r>
          </a:p>
          <a:p>
            <a:pPr lvl="1"/>
            <a:r>
              <a:rPr lang="en-US" dirty="0" smtClean="0"/>
              <a:t>Shrink (Meaty Methodology)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26</a:t>
            </a:fld>
            <a:endParaRPr lang="en-US"/>
          </a:p>
        </p:txBody>
      </p:sp>
      <p:pic>
        <p:nvPicPr>
          <p:cNvPr id="321538" name="Picture 2"/>
          <p:cNvPicPr>
            <a:picLocks noChangeAspect="1" noChangeArrowheads="1"/>
          </p:cNvPicPr>
          <p:nvPr/>
        </p:nvPicPr>
        <p:blipFill>
          <a:blip r:embed="rId2"/>
          <a:srcRect l="14444" t="15170" r="2593" b="7385"/>
          <a:stretch>
            <a:fillRect/>
          </a:stretch>
        </p:blipFill>
        <p:spPr bwMode="auto">
          <a:xfrm>
            <a:off x="1371600" y="0"/>
            <a:ext cx="6934200" cy="6863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(Spelling Correction)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has been a lot of interest in smoothing</a:t>
            </a:r>
          </a:p>
          <a:p>
            <a:pPr lvl="1"/>
            <a:r>
              <a:rPr lang="en-US" dirty="0" smtClean="0"/>
              <a:t>Good-Turing estimation</a:t>
            </a:r>
          </a:p>
          <a:p>
            <a:pPr lvl="1"/>
            <a:r>
              <a:rPr lang="en-US" dirty="0" err="1" smtClean="0"/>
              <a:t>Knesser</a:t>
            </a:r>
            <a:r>
              <a:rPr lang="en-US" dirty="0" smtClean="0"/>
              <a:t>-Ney</a:t>
            </a:r>
          </a:p>
          <a:p>
            <a:r>
              <a:rPr lang="en-US" dirty="0" smtClean="0"/>
              <a:t>Is it worth the trouble?</a:t>
            </a:r>
          </a:p>
          <a:p>
            <a:r>
              <a:rPr lang="en-US" dirty="0" err="1" smtClean="0"/>
              <a:t>Ans</a:t>
            </a:r>
            <a:r>
              <a:rPr lang="en-US" dirty="0" smtClean="0"/>
              <a:t>: Yes (at least for recognition applications)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28</a:t>
            </a:fld>
            <a:endParaRPr lang="en-US"/>
          </a:p>
        </p:txBody>
      </p:sp>
      <p:pic>
        <p:nvPicPr>
          <p:cNvPr id="322562" name="Picture 2"/>
          <p:cNvPicPr>
            <a:picLocks noChangeAspect="1" noChangeArrowheads="1"/>
          </p:cNvPicPr>
          <p:nvPr/>
        </p:nvPicPr>
        <p:blipFill>
          <a:blip r:embed="rId2"/>
          <a:srcRect l="16138" t="15968" r="4286" b="8184"/>
          <a:stretch>
            <a:fillRect/>
          </a:stretch>
        </p:blipFill>
        <p:spPr bwMode="auto">
          <a:xfrm>
            <a:off x="1447800" y="81064"/>
            <a:ext cx="6705600" cy="67769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29</a:t>
            </a:fld>
            <a:endParaRPr lang="en-US"/>
          </a:p>
        </p:txBody>
      </p:sp>
      <p:pic>
        <p:nvPicPr>
          <p:cNvPr id="323586" name="Picture 2"/>
          <p:cNvPicPr>
            <a:picLocks noChangeAspect="1" noChangeArrowheads="1"/>
          </p:cNvPicPr>
          <p:nvPr/>
        </p:nvPicPr>
        <p:blipFill>
          <a:blip r:embed="rId2"/>
          <a:srcRect l="14444" t="11178" r="4286" b="14571"/>
          <a:stretch>
            <a:fillRect/>
          </a:stretch>
        </p:blipFill>
        <p:spPr bwMode="auto">
          <a:xfrm>
            <a:off x="1295400" y="0"/>
            <a:ext cx="7086600" cy="68651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 smtClean="0"/>
              <a:t>A Single Auction </a:t>
            </a:r>
            <a:r>
              <a:rPr lang="en-US" sz="2800" dirty="0" err="1" smtClean="0">
                <a:sym typeface="Wingdings"/>
              </a:rPr>
              <a:t></a:t>
            </a:r>
            <a:r>
              <a:rPr lang="en-US" sz="2800" dirty="0" smtClean="0">
                <a:sym typeface="Wingdings"/>
              </a:rPr>
              <a:t> A Stream of Continuous Auctions</a:t>
            </a:r>
            <a:endParaRPr lang="en-US" sz="3200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Standard Example of Second Price Auction</a:t>
            </a:r>
          </a:p>
          <a:p>
            <a:pPr lvl="1"/>
            <a:r>
              <a:rPr lang="en-US" dirty="0" smtClean="0"/>
              <a:t>Single Auction for a Single Apple</a:t>
            </a:r>
          </a:p>
          <a:p>
            <a:r>
              <a:rPr lang="en-US" dirty="0" smtClean="0"/>
              <a:t>Theoretical Result</a:t>
            </a:r>
          </a:p>
          <a:p>
            <a:pPr lvl="1"/>
            <a:r>
              <a:rPr lang="en-US" dirty="0" smtClean="0"/>
              <a:t>Second Price Auction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Truth Telling</a:t>
            </a:r>
          </a:p>
          <a:p>
            <a:pPr lvl="1"/>
            <a:r>
              <a:rPr lang="en-US" dirty="0" smtClean="0">
                <a:hlinkClick r:id="rId2"/>
              </a:rPr>
              <a:t>http://en.wikipedia.org/wiki/Vickrey_auction</a:t>
            </a:r>
            <a:r>
              <a:rPr lang="en-US" dirty="0" smtClean="0"/>
              <a:t> </a:t>
            </a:r>
            <a:endParaRPr lang="en-US" dirty="0" smtClean="0">
              <a:sym typeface="Wingdings"/>
            </a:endParaRPr>
          </a:p>
          <a:p>
            <a:pPr lvl="1"/>
            <a:r>
              <a:rPr lang="en-US" dirty="0" smtClean="0">
                <a:sym typeface="Wingdings"/>
              </a:rPr>
              <a:t>Optimal Strategy: </a:t>
            </a:r>
          </a:p>
          <a:p>
            <a:pPr lvl="2"/>
            <a:r>
              <a:rPr lang="en-US" dirty="0" smtClean="0">
                <a:sym typeface="Wingdings"/>
              </a:rPr>
              <a:t>Bid what the apple is worth to you</a:t>
            </a:r>
          </a:p>
          <a:p>
            <a:pPr lvl="2"/>
            <a:r>
              <a:rPr lang="en-US" dirty="0" smtClean="0">
                <a:sym typeface="Wingdings"/>
              </a:rPr>
              <a:t>Don’t worry about what it is worth to others</a:t>
            </a:r>
          </a:p>
          <a:p>
            <a:pPr lvl="1"/>
            <a:r>
              <a:rPr lang="en-US" dirty="0" smtClean="0">
                <a:sym typeface="Wingdings"/>
              </a:rPr>
              <a:t>First Price Auction </a:t>
            </a:r>
            <a:r>
              <a:rPr lang="en-US" dirty="0" err="1" smtClean="0">
                <a:sym typeface="Wingdings"/>
              </a:rPr>
              <a:t></a:t>
            </a:r>
            <a:r>
              <a:rPr lang="en-US" dirty="0" smtClean="0">
                <a:sym typeface="Wingdings"/>
              </a:rPr>
              <a:t> Truth Telling</a:t>
            </a:r>
          </a:p>
          <a:p>
            <a:r>
              <a:rPr lang="en-US" dirty="0" smtClean="0">
                <a:sym typeface="Wingdings"/>
              </a:rPr>
              <a:t>Does theory generalize to a continuous stream?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</a:t>
            </a:fld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4114800" y="5334000"/>
            <a:ext cx="1828800" cy="158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30</a:t>
            </a:fld>
            <a:endParaRPr lang="en-US"/>
          </a:p>
        </p:txBody>
      </p:sp>
      <p:pic>
        <p:nvPicPr>
          <p:cNvPr id="324610" name="Picture 2"/>
          <p:cNvPicPr>
            <a:picLocks noChangeAspect="1" noChangeArrowheads="1"/>
          </p:cNvPicPr>
          <p:nvPr/>
        </p:nvPicPr>
        <p:blipFill>
          <a:blip r:embed="rId2"/>
          <a:srcRect l="16984" t="21557" r="4286" b="5788"/>
          <a:stretch>
            <a:fillRect/>
          </a:stretch>
        </p:blipFill>
        <p:spPr bwMode="auto">
          <a:xfrm>
            <a:off x="1295400" y="-76200"/>
            <a:ext cx="7086600" cy="693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31</a:t>
            </a:fld>
            <a:endParaRPr lang="en-US"/>
          </a:p>
        </p:txBody>
      </p:sp>
      <p:pic>
        <p:nvPicPr>
          <p:cNvPr id="325634" name="Picture 2"/>
          <p:cNvPicPr>
            <a:picLocks noChangeAspect="1" noChangeArrowheads="1"/>
          </p:cNvPicPr>
          <p:nvPr/>
        </p:nvPicPr>
        <p:blipFill>
          <a:blip r:embed="rId2"/>
          <a:srcRect l="15291" t="16766" r="4286" b="15369"/>
          <a:stretch>
            <a:fillRect/>
          </a:stretch>
        </p:blipFill>
        <p:spPr bwMode="auto">
          <a:xfrm>
            <a:off x="990600" y="0"/>
            <a:ext cx="72390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32</a:t>
            </a:fld>
            <a:endParaRPr lang="en-US"/>
          </a:p>
        </p:txBody>
      </p:sp>
      <p:pic>
        <p:nvPicPr>
          <p:cNvPr id="326658" name="Picture 2"/>
          <p:cNvPicPr>
            <a:picLocks noChangeAspect="1" noChangeArrowheads="1"/>
          </p:cNvPicPr>
          <p:nvPr/>
        </p:nvPicPr>
        <p:blipFill>
          <a:blip r:embed="rId2"/>
          <a:srcRect l="15291" t="12774" r="4286" b="21757"/>
          <a:stretch>
            <a:fillRect/>
          </a:stretch>
        </p:blipFill>
        <p:spPr bwMode="auto">
          <a:xfrm>
            <a:off x="1143000" y="107950"/>
            <a:ext cx="7239000" cy="624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327682" name="Picture 2"/>
          <p:cNvPicPr>
            <a:picLocks noChangeAspect="1" noChangeArrowheads="1"/>
          </p:cNvPicPr>
          <p:nvPr/>
        </p:nvPicPr>
        <p:blipFill>
          <a:blip r:embed="rId2"/>
          <a:srcRect l="15291" t="13573" r="4286" b="26547"/>
          <a:stretch>
            <a:fillRect/>
          </a:stretch>
        </p:blipFill>
        <p:spPr bwMode="auto">
          <a:xfrm>
            <a:off x="457200" y="104107"/>
            <a:ext cx="8382000" cy="6617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328706" name="Picture 2"/>
          <p:cNvPicPr>
            <a:picLocks noChangeAspect="1" noChangeArrowheads="1"/>
          </p:cNvPicPr>
          <p:nvPr/>
        </p:nvPicPr>
        <p:blipFill>
          <a:blip r:embed="rId2"/>
          <a:srcRect l="15291" t="14371" r="6825" b="3393"/>
          <a:stretch>
            <a:fillRect/>
          </a:stretch>
        </p:blipFill>
        <p:spPr bwMode="auto">
          <a:xfrm>
            <a:off x="1600200" y="0"/>
            <a:ext cx="6019800" cy="67395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35</a:t>
            </a:fld>
            <a:endParaRPr lang="en-US"/>
          </a:p>
        </p:txBody>
      </p:sp>
      <p:pic>
        <p:nvPicPr>
          <p:cNvPr id="329730" name="Picture 2"/>
          <p:cNvPicPr>
            <a:picLocks noChangeAspect="1" noChangeArrowheads="1"/>
          </p:cNvPicPr>
          <p:nvPr/>
        </p:nvPicPr>
        <p:blipFill>
          <a:blip r:embed="rId2"/>
          <a:srcRect l="15291" t="14371" r="4286" b="11377"/>
          <a:stretch>
            <a:fillRect/>
          </a:stretch>
        </p:blipFill>
        <p:spPr bwMode="auto">
          <a:xfrm>
            <a:off x="1447800" y="69783"/>
            <a:ext cx="6934200" cy="67882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36</a:t>
            </a:fld>
            <a:endParaRPr lang="en-US"/>
          </a:p>
        </p:txBody>
      </p:sp>
      <p:pic>
        <p:nvPicPr>
          <p:cNvPr id="330754" name="Picture 2"/>
          <p:cNvPicPr>
            <a:picLocks noChangeAspect="1" noChangeArrowheads="1"/>
          </p:cNvPicPr>
          <p:nvPr/>
        </p:nvPicPr>
        <p:blipFill>
          <a:blip r:embed="rId2"/>
          <a:srcRect l="16138" t="10379" r="4286" b="20958"/>
          <a:stretch>
            <a:fillRect/>
          </a:stretch>
        </p:blipFill>
        <p:spPr bwMode="auto">
          <a:xfrm>
            <a:off x="1219200" y="168275"/>
            <a:ext cx="7162800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37</a:t>
            </a:fld>
            <a:endParaRPr lang="en-US"/>
          </a:p>
        </p:txBody>
      </p:sp>
      <p:pic>
        <p:nvPicPr>
          <p:cNvPr id="331778" name="Picture 2"/>
          <p:cNvPicPr>
            <a:picLocks noChangeAspect="1" noChangeArrowheads="1"/>
          </p:cNvPicPr>
          <p:nvPr/>
        </p:nvPicPr>
        <p:blipFill>
          <a:blip r:embed="rId2"/>
          <a:srcRect l="22910" t="19162" r="10212" b="9780"/>
          <a:stretch>
            <a:fillRect/>
          </a:stretch>
        </p:blipFill>
        <p:spPr bwMode="auto">
          <a:xfrm>
            <a:off x="1752600" y="76200"/>
            <a:ext cx="60198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38</a:t>
            </a:fld>
            <a:endParaRPr lang="en-US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2"/>
          <a:srcRect l="14444" t="11178" r="4286" b="12974"/>
          <a:stretch>
            <a:fillRect/>
          </a:stretch>
        </p:blipFill>
        <p:spPr bwMode="auto">
          <a:xfrm>
            <a:off x="1066800" y="0"/>
            <a:ext cx="6934200" cy="68619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39</a:t>
            </a:fld>
            <a:endParaRPr lang="en-US"/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2"/>
          <a:srcRect l="16138" t="30339" r="4286" b="17765"/>
          <a:stretch>
            <a:fillRect/>
          </a:stretch>
        </p:blipFill>
        <p:spPr bwMode="auto">
          <a:xfrm>
            <a:off x="133643" y="336550"/>
            <a:ext cx="8705557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Pricing: Cost Per Click (CPC)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B</a:t>
            </a:r>
            <a:r>
              <a:rPr lang="en-US" sz="2400" baseline="-25000" dirty="0" smtClean="0"/>
              <a:t>i </a:t>
            </a:r>
            <a:r>
              <a:rPr lang="en-US" sz="2400" dirty="0" smtClean="0"/>
              <a:t>= your bid</a:t>
            </a:r>
          </a:p>
          <a:p>
            <a:r>
              <a:rPr lang="en-US" sz="2400" dirty="0" smtClean="0"/>
              <a:t>B</a:t>
            </a:r>
            <a:r>
              <a:rPr lang="en-US" sz="2400" baseline="-25000" dirty="0" smtClean="0"/>
              <a:t>i+1 </a:t>
            </a:r>
            <a:r>
              <a:rPr lang="en-US" sz="2400" dirty="0" smtClean="0"/>
              <a:t>= next bid</a:t>
            </a:r>
          </a:p>
          <a:p>
            <a:r>
              <a:rPr lang="en-US" sz="2400" dirty="0" err="1" smtClean="0"/>
              <a:t>CTR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= your click through rate</a:t>
            </a:r>
          </a:p>
          <a:p>
            <a:r>
              <a:rPr lang="en-US" sz="2400" dirty="0" smtClean="0"/>
              <a:t>CTR</a:t>
            </a:r>
            <a:r>
              <a:rPr lang="en-US" sz="2400" baseline="-25000" dirty="0" smtClean="0"/>
              <a:t>i+1</a:t>
            </a:r>
            <a:r>
              <a:rPr lang="en-US" sz="2400" dirty="0" smtClean="0"/>
              <a:t> </a:t>
            </a:r>
            <a:r>
              <a:rPr lang="en-US" sz="2400" dirty="0" smtClean="0"/>
              <a:t>=</a:t>
            </a:r>
            <a:r>
              <a:rPr lang="en-US" sz="2400" dirty="0" smtClean="0"/>
              <a:t> next </a:t>
            </a:r>
            <a:r>
              <a:rPr lang="en-US" sz="2400" dirty="0" smtClean="0"/>
              <a:t>click through </a:t>
            </a:r>
            <a:r>
              <a:rPr lang="en-US" sz="2400" dirty="0" smtClean="0"/>
              <a:t>rate</a:t>
            </a:r>
          </a:p>
          <a:p>
            <a:r>
              <a:rPr lang="en-US" sz="2400" dirty="0" err="1" smtClean="0"/>
              <a:t>CPC</a:t>
            </a:r>
            <a:r>
              <a:rPr lang="en-US" sz="2400" baseline="-25000" dirty="0" err="1" smtClean="0"/>
              <a:t>i</a:t>
            </a:r>
            <a:r>
              <a:rPr lang="en-US" sz="2400" dirty="0" smtClean="0"/>
              <a:t> = your price</a:t>
            </a:r>
          </a:p>
          <a:p>
            <a:pPr lvl="1"/>
            <a:r>
              <a:rPr lang="en-US" sz="1800" dirty="0" smtClean="0"/>
              <a:t>(if we show your ad and user clicks)</a:t>
            </a:r>
          </a:p>
          <a:p>
            <a:r>
              <a:rPr lang="en-US" sz="2400" dirty="0" smtClean="0"/>
              <a:t>Improvement: CTR 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Q (Prior)</a:t>
            </a:r>
            <a:endParaRPr lang="en-US" sz="2400" dirty="0" smtClean="0"/>
          </a:p>
          <a:p>
            <a:r>
              <a:rPr lang="en-US" sz="3200" dirty="0" smtClean="0"/>
              <a:t>Single Auction: </a:t>
            </a:r>
          </a:p>
          <a:p>
            <a:pPr lvl="1"/>
            <a:r>
              <a:rPr lang="en-US" dirty="0" err="1" smtClean="0"/>
              <a:t>CPC</a:t>
            </a:r>
            <a:r>
              <a:rPr lang="en-US" baseline="-25000" dirty="0" err="1" smtClean="0"/>
              <a:t>i</a:t>
            </a:r>
            <a:r>
              <a:rPr lang="en-US" dirty="0" smtClean="0"/>
              <a:t> = </a:t>
            </a:r>
            <a:r>
              <a:rPr lang="en-US" dirty="0" smtClean="0"/>
              <a:t>B</a:t>
            </a:r>
            <a:r>
              <a:rPr lang="en-US" baseline="-25000" dirty="0" smtClean="0"/>
              <a:t>i+1</a:t>
            </a:r>
            <a:r>
              <a:rPr lang="en-US" baseline="-25000" dirty="0" smtClean="0"/>
              <a:t> </a:t>
            </a:r>
          </a:p>
          <a:p>
            <a:r>
              <a:rPr lang="en-US" sz="3200" dirty="0" smtClean="0"/>
              <a:t>Continuous Stream: </a:t>
            </a:r>
          </a:p>
          <a:p>
            <a:pPr lvl="1"/>
            <a:r>
              <a:rPr lang="en-US" dirty="0" err="1" smtClean="0"/>
              <a:t>CPC</a:t>
            </a:r>
            <a:r>
              <a:rPr lang="en-US" baseline="-25000" dirty="0" err="1" smtClean="0"/>
              <a:t>i</a:t>
            </a:r>
            <a:r>
              <a:rPr lang="en-US" dirty="0" smtClean="0"/>
              <a:t> </a:t>
            </a:r>
            <a:r>
              <a:rPr lang="en-US" dirty="0" smtClean="0"/>
              <a:t>= B</a:t>
            </a:r>
            <a:r>
              <a:rPr lang="en-US" baseline="-25000" dirty="0" smtClean="0"/>
              <a:t>i+1</a:t>
            </a:r>
            <a:r>
              <a:rPr lang="en-US" baseline="-25000" dirty="0" smtClean="0"/>
              <a:t> </a:t>
            </a:r>
            <a:r>
              <a:rPr lang="en-US" dirty="0" smtClean="0"/>
              <a:t>CTR</a:t>
            </a:r>
            <a:r>
              <a:rPr lang="en-US" baseline="-25000" dirty="0" smtClean="0"/>
              <a:t>i+1</a:t>
            </a:r>
            <a:r>
              <a:rPr lang="en-US" dirty="0" smtClean="0"/>
              <a:t> / </a:t>
            </a:r>
            <a:r>
              <a:rPr lang="en-US" dirty="0" err="1" smtClean="0"/>
              <a:t>CTR</a:t>
            </a:r>
            <a:r>
              <a:rPr lang="en-US" baseline="-25000" dirty="0" err="1" smtClean="0"/>
              <a:t>i</a:t>
            </a:r>
            <a:endParaRPr lang="en-US" dirty="0" smtClean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>
          <a:xfrm>
            <a:off x="5562600" y="1600200"/>
            <a:ext cx="3124200" cy="5121275"/>
          </a:xfrm>
        </p:spPr>
        <p:txBody>
          <a:bodyPr>
            <a:normAutofit fontScale="77500" lnSpcReduction="20000"/>
          </a:bodyPr>
          <a:lstStyle/>
          <a:p>
            <a:r>
              <a:rPr lang="en-US" sz="3200" dirty="0" smtClean="0"/>
              <a:t>Equilibrium</a:t>
            </a:r>
          </a:p>
          <a:p>
            <a:pPr lvl="1"/>
            <a:r>
              <a:rPr lang="en-US" sz="3200" dirty="0" smtClean="0"/>
              <a:t>Advertisers</a:t>
            </a:r>
          </a:p>
          <a:p>
            <a:pPr lvl="2"/>
            <a:r>
              <a:rPr lang="en-US" sz="2800" dirty="0" smtClean="0"/>
              <a:t>Awareness</a:t>
            </a:r>
          </a:p>
          <a:p>
            <a:pPr lvl="2"/>
            <a:r>
              <a:rPr lang="en-US" sz="2800" dirty="0" smtClean="0"/>
              <a:t>Sales</a:t>
            </a:r>
          </a:p>
          <a:p>
            <a:pPr lvl="2"/>
            <a:r>
              <a:rPr lang="en-US" sz="2800" dirty="0" smtClean="0"/>
              <a:t>New Customers</a:t>
            </a:r>
            <a:endParaRPr lang="en-US" sz="2600" dirty="0" smtClean="0"/>
          </a:p>
          <a:p>
            <a:pPr lvl="2"/>
            <a:r>
              <a:rPr lang="en-US" sz="2800" dirty="0" smtClean="0"/>
              <a:t>ROI</a:t>
            </a:r>
          </a:p>
          <a:p>
            <a:pPr lvl="1"/>
            <a:r>
              <a:rPr lang="en-US" sz="3200" dirty="0" smtClean="0"/>
              <a:t>Users</a:t>
            </a:r>
          </a:p>
          <a:p>
            <a:pPr lvl="2"/>
            <a:r>
              <a:rPr lang="en-US" sz="2800" dirty="0" smtClean="0"/>
              <a:t>Minimize pain</a:t>
            </a:r>
          </a:p>
          <a:p>
            <a:pPr lvl="2"/>
            <a:r>
              <a:rPr lang="en-US" sz="2800" dirty="0" smtClean="0"/>
              <a:t>Obtain Value</a:t>
            </a:r>
          </a:p>
          <a:p>
            <a:pPr lvl="1"/>
            <a:r>
              <a:rPr lang="en-US" sz="3200" dirty="0" smtClean="0"/>
              <a:t>Market Maker</a:t>
            </a:r>
          </a:p>
          <a:p>
            <a:pPr lvl="2"/>
            <a:r>
              <a:rPr lang="en-US" sz="2800" dirty="0" smtClean="0"/>
              <a:t>Maximize Revenue</a:t>
            </a:r>
          </a:p>
          <a:p>
            <a:pPr lvl="1"/>
            <a:endParaRPr lang="en-US" sz="3200" dirty="0" smtClean="0"/>
          </a:p>
          <a:p>
            <a:r>
              <a:rPr lang="en-US" sz="3200" dirty="0" smtClean="0"/>
              <a:t>Truth Telling?</a:t>
            </a:r>
            <a:endParaRPr lang="en-US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</a:t>
            </a:fld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40</a:t>
            </a:fld>
            <a:endParaRPr lang="en-US"/>
          </a:p>
        </p:txBody>
      </p:sp>
      <p:pic>
        <p:nvPicPr>
          <p:cNvPr id="334850" name="Picture 2"/>
          <p:cNvPicPr>
            <a:picLocks noChangeAspect="1" noChangeArrowheads="1"/>
          </p:cNvPicPr>
          <p:nvPr/>
        </p:nvPicPr>
        <p:blipFill>
          <a:blip r:embed="rId2"/>
          <a:srcRect l="14444" t="15968" r="4286" b="8982"/>
          <a:stretch>
            <a:fillRect/>
          </a:stretch>
        </p:blipFill>
        <p:spPr bwMode="auto">
          <a:xfrm>
            <a:off x="1371600" y="0"/>
            <a:ext cx="7010400" cy="686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41</a:t>
            </a:fld>
            <a:endParaRPr lang="en-US"/>
          </a:p>
        </p:txBody>
      </p:sp>
      <p:pic>
        <p:nvPicPr>
          <p:cNvPr id="335874" name="Picture 2"/>
          <p:cNvPicPr>
            <a:picLocks noChangeAspect="1" noChangeArrowheads="1"/>
          </p:cNvPicPr>
          <p:nvPr/>
        </p:nvPicPr>
        <p:blipFill>
          <a:blip r:embed="rId2"/>
          <a:srcRect l="15291" t="11976" r="4286" b="8184"/>
          <a:stretch>
            <a:fillRect/>
          </a:stretch>
        </p:blipFill>
        <p:spPr bwMode="auto">
          <a:xfrm>
            <a:off x="1447800" y="0"/>
            <a:ext cx="6477000" cy="68178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42</a:t>
            </a:fld>
            <a:endParaRPr lang="en-US"/>
          </a:p>
        </p:txBody>
      </p:sp>
      <p:pic>
        <p:nvPicPr>
          <p:cNvPr id="336898" name="Picture 2"/>
          <p:cNvPicPr>
            <a:picLocks noChangeAspect="1" noChangeArrowheads="1"/>
          </p:cNvPicPr>
          <p:nvPr/>
        </p:nvPicPr>
        <p:blipFill>
          <a:blip r:embed="rId2"/>
          <a:srcRect l="14444" t="12774" r="9365" b="7385"/>
          <a:stretch>
            <a:fillRect/>
          </a:stretch>
        </p:blipFill>
        <p:spPr bwMode="auto">
          <a:xfrm>
            <a:off x="1723072" y="0"/>
            <a:ext cx="6049328" cy="672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43</a:t>
            </a:fld>
            <a:endParaRPr lang="en-US"/>
          </a:p>
        </p:txBody>
      </p:sp>
      <p:pic>
        <p:nvPicPr>
          <p:cNvPr id="337922" name="Picture 2"/>
          <p:cNvPicPr>
            <a:picLocks noChangeAspect="1" noChangeArrowheads="1"/>
          </p:cNvPicPr>
          <p:nvPr/>
        </p:nvPicPr>
        <p:blipFill>
          <a:blip r:embed="rId2"/>
          <a:srcRect l="15291" t="21557" r="8519" b="16966"/>
          <a:stretch>
            <a:fillRect/>
          </a:stretch>
        </p:blipFill>
        <p:spPr bwMode="auto">
          <a:xfrm>
            <a:off x="914400" y="0"/>
            <a:ext cx="8001000" cy="684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44</a:t>
            </a:fld>
            <a:endParaRPr lang="en-US"/>
          </a:p>
        </p:txBody>
      </p:sp>
      <p:pic>
        <p:nvPicPr>
          <p:cNvPr id="338946" name="Picture 2"/>
          <p:cNvPicPr>
            <a:picLocks noChangeAspect="1" noChangeArrowheads="1"/>
          </p:cNvPicPr>
          <p:nvPr/>
        </p:nvPicPr>
        <p:blipFill>
          <a:blip r:embed="rId2"/>
          <a:srcRect l="16138" t="16766" r="20370" b="5788"/>
          <a:stretch>
            <a:fillRect/>
          </a:stretch>
        </p:blipFill>
        <p:spPr bwMode="auto">
          <a:xfrm>
            <a:off x="1737182" y="0"/>
            <a:ext cx="5197017" cy="672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45</a:t>
            </a:fld>
            <a:endParaRPr lang="en-US"/>
          </a:p>
        </p:txBody>
      </p:sp>
      <p:pic>
        <p:nvPicPr>
          <p:cNvPr id="339970" name="Picture 2"/>
          <p:cNvPicPr>
            <a:picLocks noChangeAspect="1" noChangeArrowheads="1"/>
          </p:cNvPicPr>
          <p:nvPr/>
        </p:nvPicPr>
        <p:blipFill>
          <a:blip r:embed="rId2"/>
          <a:srcRect l="14444" t="13573" r="4233" b="6587"/>
          <a:stretch>
            <a:fillRect/>
          </a:stretch>
        </p:blipFill>
        <p:spPr bwMode="auto">
          <a:xfrm>
            <a:off x="1447800" y="0"/>
            <a:ext cx="6477000" cy="67424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46</a:t>
            </a:fld>
            <a:endParaRPr lang="en-US"/>
          </a:p>
        </p:txBody>
      </p:sp>
      <p:pic>
        <p:nvPicPr>
          <p:cNvPr id="340994" name="Picture 2"/>
          <p:cNvPicPr>
            <a:picLocks noChangeAspect="1" noChangeArrowheads="1"/>
          </p:cNvPicPr>
          <p:nvPr/>
        </p:nvPicPr>
        <p:blipFill>
          <a:blip r:embed="rId2"/>
          <a:srcRect l="15291" t="23154" r="4286" b="12176"/>
          <a:stretch>
            <a:fillRect/>
          </a:stretch>
        </p:blipFill>
        <p:spPr bwMode="auto">
          <a:xfrm>
            <a:off x="838200" y="29511"/>
            <a:ext cx="7848600" cy="6691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47</a:t>
            </a:fld>
            <a:endParaRPr lang="en-US"/>
          </a:p>
        </p:txBody>
      </p:sp>
      <p:pic>
        <p:nvPicPr>
          <p:cNvPr id="342018" name="Picture 2"/>
          <p:cNvPicPr>
            <a:picLocks noChangeAspect="1" noChangeArrowheads="1"/>
          </p:cNvPicPr>
          <p:nvPr/>
        </p:nvPicPr>
        <p:blipFill>
          <a:blip r:embed="rId2"/>
          <a:srcRect l="15291" t="14371" r="4286" b="6587"/>
          <a:stretch>
            <a:fillRect/>
          </a:stretch>
        </p:blipFill>
        <p:spPr bwMode="auto">
          <a:xfrm>
            <a:off x="1600200" y="0"/>
            <a:ext cx="6477000" cy="6749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48</a:t>
            </a:fld>
            <a:endParaRPr lang="en-US"/>
          </a:p>
        </p:txBody>
      </p:sp>
      <p:pic>
        <p:nvPicPr>
          <p:cNvPr id="343042" name="Picture 2"/>
          <p:cNvPicPr>
            <a:picLocks noChangeAspect="1" noChangeArrowheads="1"/>
          </p:cNvPicPr>
          <p:nvPr/>
        </p:nvPicPr>
        <p:blipFill>
          <a:blip r:embed="rId2"/>
          <a:srcRect l="15291" t="10379" r="4286" b="16168"/>
          <a:stretch>
            <a:fillRect/>
          </a:stretch>
        </p:blipFill>
        <p:spPr bwMode="auto">
          <a:xfrm>
            <a:off x="1441346" y="60325"/>
            <a:ext cx="6940654" cy="672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49</a:t>
            </a:fld>
            <a:endParaRPr lang="en-US"/>
          </a:p>
        </p:txBody>
      </p:sp>
      <p:pic>
        <p:nvPicPr>
          <p:cNvPr id="344066" name="Picture 2"/>
          <p:cNvPicPr>
            <a:picLocks noChangeAspect="1" noChangeArrowheads="1"/>
          </p:cNvPicPr>
          <p:nvPr/>
        </p:nvPicPr>
        <p:blipFill>
          <a:blip r:embed="rId2"/>
          <a:srcRect l="14444" t="14371" r="4286" b="15369"/>
          <a:stretch>
            <a:fillRect/>
          </a:stretch>
        </p:blipFill>
        <p:spPr bwMode="auto">
          <a:xfrm>
            <a:off x="990600" y="0"/>
            <a:ext cx="7315200" cy="670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76200"/>
            <a:ext cx="4953000" cy="1325562"/>
          </a:xfrm>
        </p:spPr>
        <p:txBody>
          <a:bodyPr>
            <a:noAutofit/>
          </a:bodyPr>
          <a:lstStyle/>
          <a:p>
            <a:r>
              <a:rPr lang="en-US" sz="3200" dirty="0" smtClean="0"/>
              <a:t>Multi-Player Games </a:t>
            </a:r>
            <a:r>
              <a:rPr lang="en-US" sz="3200" dirty="0" err="1" smtClean="0">
                <a:sym typeface="Wingdings"/>
              </a:rPr>
              <a:t></a:t>
            </a:r>
            <a:r>
              <a:rPr lang="en-US" sz="3200" dirty="0" smtClean="0">
                <a:sym typeface="Wingdings"/>
              </a:rPr>
              <a:t/>
            </a:r>
            <a:br>
              <a:rPr lang="en-US" sz="3200" dirty="0" smtClean="0">
                <a:sym typeface="Wingdings"/>
              </a:rPr>
            </a:br>
            <a:r>
              <a:rPr lang="en-US" sz="2800" dirty="0" smtClean="0"/>
              <a:t>Many Technical Opportunities</a:t>
            </a:r>
            <a:endParaRPr lang="en-US" sz="32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457200" y="1265237"/>
            <a:ext cx="8229600" cy="4525963"/>
          </a:xfrm>
        </p:spPr>
        <p:txBody>
          <a:bodyPr>
            <a:noAutofit/>
          </a:bodyPr>
          <a:lstStyle/>
          <a:p>
            <a:r>
              <a:rPr lang="en-US" sz="2400" dirty="0" smtClean="0"/>
              <a:t>Economics</a:t>
            </a:r>
          </a:p>
          <a:p>
            <a:pPr lvl="1"/>
            <a:r>
              <a:rPr lang="en-US" sz="1000" dirty="0" smtClean="0">
                <a:hlinkClick r:id="rId2"/>
              </a:rPr>
              <a:t>http://www.wired.com/culture/culturereviews/magazine/17-06/nep_googlenomics?currentPage=</a:t>
            </a:r>
            <a:r>
              <a:rPr lang="en-US" sz="1000" dirty="0" smtClean="0">
                <a:hlinkClick r:id="rId2"/>
              </a:rPr>
              <a:t>all</a:t>
            </a:r>
            <a:r>
              <a:rPr lang="en-US" sz="1000" dirty="0" smtClean="0"/>
              <a:t> </a:t>
            </a:r>
          </a:p>
          <a:p>
            <a:r>
              <a:rPr lang="en-US" sz="2400" dirty="0" smtClean="0"/>
              <a:t>Machine Learning</a:t>
            </a:r>
          </a:p>
          <a:p>
            <a:pPr lvl="1"/>
            <a:r>
              <a:rPr lang="en-US" sz="2000" dirty="0" smtClean="0"/>
              <a:t>Learning to Rank</a:t>
            </a:r>
          </a:p>
          <a:p>
            <a:pPr lvl="1"/>
            <a:r>
              <a:rPr lang="en-US" sz="2000" dirty="0" smtClean="0"/>
              <a:t>Estimate CTR (Q/Priors)</a:t>
            </a:r>
          </a:p>
          <a:p>
            <a:pPr lvl="1"/>
            <a:r>
              <a:rPr lang="en-US" sz="2000" dirty="0" smtClean="0"/>
              <a:t>Sparse Data: </a:t>
            </a:r>
          </a:p>
          <a:p>
            <a:pPr lvl="2"/>
            <a:r>
              <a:rPr lang="en-US" sz="1600" dirty="0" smtClean="0"/>
              <a:t>What is the CTR for a new ad?</a:t>
            </a:r>
          </a:p>
          <a:p>
            <a:pPr lvl="1"/>
            <a:r>
              <a:rPr lang="en-US" sz="2000" dirty="0" smtClean="0"/>
              <a:t>Errors can be expensive</a:t>
            </a:r>
          </a:p>
          <a:p>
            <a:pPr lvl="2"/>
            <a:r>
              <a:rPr lang="en-US" sz="1600" dirty="0" smtClean="0"/>
              <a:t>If CTR is too low for new ad 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 Penalize Growth</a:t>
            </a:r>
          </a:p>
          <a:p>
            <a:pPr lvl="2"/>
            <a:r>
              <a:rPr lang="en-US" sz="1600" dirty="0" smtClean="0">
                <a:sym typeface="Wingdings"/>
              </a:rPr>
              <a:t>If too high </a:t>
            </a:r>
            <a:r>
              <a:rPr lang="en-US" sz="1600" dirty="0" err="1" smtClean="0">
                <a:sym typeface="Wingdings"/>
              </a:rPr>
              <a:t></a:t>
            </a:r>
            <a:r>
              <a:rPr lang="en-US" sz="1600" dirty="0" smtClean="0">
                <a:sym typeface="Wingdings"/>
              </a:rPr>
              <a:t> Reward Bad Guys to do Bad Things</a:t>
            </a:r>
          </a:p>
          <a:p>
            <a:r>
              <a:rPr lang="en-US" sz="2400" dirty="0" smtClean="0">
                <a:sym typeface="Wingdings"/>
              </a:rPr>
              <a:t>Truth Telling for Continuous Auctions?</a:t>
            </a:r>
          </a:p>
          <a:p>
            <a:pPr lvl="1"/>
            <a:r>
              <a:rPr lang="en-US" sz="2000" dirty="0" smtClean="0">
                <a:sym typeface="Wingdings"/>
              </a:rPr>
              <a:t>Probably not, especially if participants can estimate Q better than market maker</a:t>
            </a:r>
          </a:p>
          <a:p>
            <a:r>
              <a:rPr lang="en-US" sz="2400" dirty="0" smtClean="0">
                <a:sym typeface="Wingdings"/>
              </a:rPr>
              <a:t>Machine Learning: Solitaire 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Multi-Player Games</a:t>
            </a:r>
          </a:p>
          <a:p>
            <a:pPr lvl="1"/>
            <a:r>
              <a:rPr lang="en-US" sz="2000" dirty="0" smtClean="0">
                <a:sym typeface="Wingdings"/>
              </a:rPr>
              <a:t>Can I estimate Q better than you can?   Man-eating tiger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10" name="Picture 9" descr="Picture 37.png"/>
          <p:cNvPicPr>
            <a:picLocks noChangeAspect="1"/>
          </p:cNvPicPr>
          <p:nvPr/>
        </p:nvPicPr>
        <p:blipFill>
          <a:blip r:embed="rId3"/>
          <a:srcRect l="6667" t="12667" r="48333" b="8667"/>
          <a:stretch>
            <a:fillRect/>
          </a:stretch>
        </p:blipFill>
        <p:spPr>
          <a:xfrm>
            <a:off x="5410200" y="0"/>
            <a:ext cx="3733799" cy="4079522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50</a:t>
            </a:fld>
            <a:endParaRPr lang="en-US"/>
          </a:p>
        </p:txBody>
      </p:sp>
      <p:pic>
        <p:nvPicPr>
          <p:cNvPr id="345090" name="Picture 2"/>
          <p:cNvPicPr>
            <a:picLocks noChangeAspect="1" noChangeArrowheads="1"/>
          </p:cNvPicPr>
          <p:nvPr/>
        </p:nvPicPr>
        <p:blipFill>
          <a:blip r:embed="rId2"/>
          <a:srcRect l="18677" t="13573" r="7672" b="12176"/>
          <a:stretch>
            <a:fillRect/>
          </a:stretch>
        </p:blipFill>
        <p:spPr bwMode="auto">
          <a:xfrm>
            <a:off x="1524000" y="0"/>
            <a:ext cx="6324600" cy="6760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Aligning Words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346114" name="Picture 2"/>
          <p:cNvPicPr>
            <a:picLocks noChangeAspect="1" noChangeArrowheads="1"/>
          </p:cNvPicPr>
          <p:nvPr/>
        </p:nvPicPr>
        <p:blipFill>
          <a:blip r:embed="rId2"/>
          <a:srcRect l="15291" t="19960" r="4286" b="42515"/>
          <a:stretch>
            <a:fillRect/>
          </a:stretch>
        </p:blipFill>
        <p:spPr bwMode="auto">
          <a:xfrm>
            <a:off x="228600" y="1417638"/>
            <a:ext cx="8686800" cy="4297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52</a:t>
            </a:fld>
            <a:endParaRPr lang="en-US"/>
          </a:p>
        </p:txBody>
      </p:sp>
      <p:pic>
        <p:nvPicPr>
          <p:cNvPr id="347138" name="Picture 2"/>
          <p:cNvPicPr>
            <a:picLocks noChangeAspect="1" noChangeArrowheads="1"/>
          </p:cNvPicPr>
          <p:nvPr/>
        </p:nvPicPr>
        <p:blipFill>
          <a:blip r:embed="rId2"/>
          <a:srcRect l="18677" t="24750" r="6825" b="12176"/>
          <a:stretch>
            <a:fillRect/>
          </a:stretch>
        </p:blipFill>
        <p:spPr bwMode="auto">
          <a:xfrm>
            <a:off x="1066800" y="0"/>
            <a:ext cx="7467600" cy="670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53</a:t>
            </a:fld>
            <a:endParaRPr lang="en-US"/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2"/>
          <a:srcRect l="15291" t="15170" r="19524" b="33400"/>
          <a:stretch>
            <a:fillRect/>
          </a:stretch>
        </p:blipFill>
        <p:spPr bwMode="auto">
          <a:xfrm>
            <a:off x="838200" y="-18390"/>
            <a:ext cx="7620000" cy="6374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2"/>
          <a:srcRect l="15291" t="11178" r="13598" b="44910"/>
          <a:stretch>
            <a:fillRect/>
          </a:stretch>
        </p:blipFill>
        <p:spPr bwMode="auto">
          <a:xfrm>
            <a:off x="228600" y="762000"/>
            <a:ext cx="8001000" cy="523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350210" name="Picture 2"/>
          <p:cNvPicPr>
            <a:picLocks noChangeAspect="1" noChangeArrowheads="1"/>
          </p:cNvPicPr>
          <p:nvPr/>
        </p:nvPicPr>
        <p:blipFill>
          <a:blip r:embed="rId2"/>
          <a:srcRect l="15291" t="30339" r="10212" b="16966"/>
          <a:stretch>
            <a:fillRect/>
          </a:stretch>
        </p:blipFill>
        <p:spPr bwMode="auto">
          <a:xfrm>
            <a:off x="304800" y="95250"/>
            <a:ext cx="8305800" cy="622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51234" name="Picture 2"/>
          <p:cNvPicPr>
            <a:picLocks noChangeAspect="1" noChangeArrowheads="1"/>
          </p:cNvPicPr>
          <p:nvPr/>
        </p:nvPicPr>
        <p:blipFill>
          <a:blip r:embed="rId2"/>
          <a:srcRect l="15291" t="16766" r="4286" b="16168"/>
          <a:stretch>
            <a:fillRect/>
          </a:stretch>
        </p:blipFill>
        <p:spPr bwMode="auto">
          <a:xfrm>
            <a:off x="1066800" y="152400"/>
            <a:ext cx="7239000" cy="640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352258" name="Picture 2"/>
          <p:cNvPicPr>
            <a:picLocks noChangeAspect="1" noChangeArrowheads="1"/>
          </p:cNvPicPr>
          <p:nvPr/>
        </p:nvPicPr>
        <p:blipFill>
          <a:blip r:embed="rId2"/>
          <a:srcRect l="14444" t="15968" r="4286" b="6587"/>
          <a:stretch>
            <a:fillRect/>
          </a:stretch>
        </p:blipFill>
        <p:spPr bwMode="auto">
          <a:xfrm>
            <a:off x="1600200" y="82550"/>
            <a:ext cx="6705600" cy="6775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58</a:t>
            </a:fld>
            <a:endParaRPr lang="en-US"/>
          </a:p>
        </p:txBody>
      </p:sp>
      <p:pic>
        <p:nvPicPr>
          <p:cNvPr id="353282" name="Picture 2"/>
          <p:cNvPicPr>
            <a:picLocks noChangeAspect="1" noChangeArrowheads="1"/>
          </p:cNvPicPr>
          <p:nvPr/>
        </p:nvPicPr>
        <p:blipFill>
          <a:blip r:embed="rId2"/>
          <a:srcRect l="16138" t="12774" r="15291" b="20160"/>
          <a:stretch>
            <a:fillRect/>
          </a:stretch>
        </p:blipFill>
        <p:spPr bwMode="auto">
          <a:xfrm>
            <a:off x="990600" y="-44450"/>
            <a:ext cx="6629400" cy="6874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59</a:t>
            </a:fld>
            <a:endParaRPr lang="en-US"/>
          </a:p>
        </p:txBody>
      </p:sp>
      <p:pic>
        <p:nvPicPr>
          <p:cNvPr id="354306" name="Picture 2"/>
          <p:cNvPicPr>
            <a:picLocks noChangeAspect="1" noChangeArrowheads="1"/>
          </p:cNvPicPr>
          <p:nvPr/>
        </p:nvPicPr>
        <p:blipFill>
          <a:blip r:embed="rId2"/>
          <a:srcRect l="15344" t="12774" r="2540" b="21757"/>
          <a:stretch>
            <a:fillRect/>
          </a:stretch>
        </p:blipFill>
        <p:spPr bwMode="auto">
          <a:xfrm>
            <a:off x="685800" y="107950"/>
            <a:ext cx="7772400" cy="65704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 smtClean="0"/>
              <a:t>Recognition: Shannon’s Noisy Channel Model</a:t>
            </a:r>
          </a:p>
          <a:p>
            <a:pPr lvl="1"/>
            <a:r>
              <a:rPr lang="en-US" dirty="0" smtClean="0"/>
              <a:t>Speech, Optical Character Recognition (OCR), Spelling</a:t>
            </a:r>
          </a:p>
          <a:p>
            <a:r>
              <a:rPr lang="en-US" dirty="0" smtClean="0"/>
              <a:t>Transduction</a:t>
            </a:r>
          </a:p>
          <a:p>
            <a:pPr lvl="1"/>
            <a:r>
              <a:rPr lang="en-US" dirty="0" smtClean="0"/>
              <a:t>Part of Speech (POS) Tagging</a:t>
            </a:r>
          </a:p>
          <a:p>
            <a:pPr lvl="1"/>
            <a:r>
              <a:rPr lang="en-US" dirty="0" smtClean="0"/>
              <a:t>Machine Translation (MT)</a:t>
            </a:r>
          </a:p>
          <a:p>
            <a:r>
              <a:rPr lang="en-US" dirty="0" smtClean="0"/>
              <a:t>Parsing: ???</a:t>
            </a:r>
          </a:p>
          <a:p>
            <a:r>
              <a:rPr lang="en-US" dirty="0" smtClean="0"/>
              <a:t>Ranking</a:t>
            </a:r>
          </a:p>
          <a:p>
            <a:pPr lvl="1"/>
            <a:r>
              <a:rPr lang="en-US" dirty="0" smtClean="0"/>
              <a:t>Information Retrieval (IR)</a:t>
            </a:r>
          </a:p>
          <a:p>
            <a:pPr lvl="1"/>
            <a:r>
              <a:rPr lang="en-US" dirty="0" smtClean="0"/>
              <a:t>Lexicography</a:t>
            </a:r>
          </a:p>
          <a:p>
            <a:r>
              <a:rPr lang="en-US" dirty="0" smtClean="0"/>
              <a:t>Discrimination:</a:t>
            </a:r>
          </a:p>
          <a:p>
            <a:pPr lvl="1"/>
            <a:r>
              <a:rPr lang="en-US" dirty="0" smtClean="0"/>
              <a:t>Sentiment, Text Classification, Author Identification, Word Sense Disambiguation (WSD)</a:t>
            </a:r>
          </a:p>
          <a:p>
            <a:r>
              <a:rPr lang="en-US" dirty="0" smtClean="0"/>
              <a:t>Segmentation</a:t>
            </a:r>
          </a:p>
          <a:p>
            <a:pPr lvl="1"/>
            <a:r>
              <a:rPr lang="en-US" dirty="0" smtClean="0"/>
              <a:t>Asian Morphology (Word Breaking), Text Tiling</a:t>
            </a:r>
          </a:p>
          <a:p>
            <a:r>
              <a:rPr lang="en-US" dirty="0" smtClean="0"/>
              <a:t>Alignment: Bilingual Corpora, </a:t>
            </a:r>
            <a:r>
              <a:rPr lang="en-US" dirty="0" err="1" smtClean="0"/>
              <a:t>Dotplots</a:t>
            </a:r>
            <a:endParaRPr lang="en-US" dirty="0" smtClean="0"/>
          </a:p>
          <a:p>
            <a:r>
              <a:rPr lang="en-US" dirty="0" smtClean="0"/>
              <a:t>Compression</a:t>
            </a:r>
          </a:p>
          <a:p>
            <a:r>
              <a:rPr lang="en-US" dirty="0" smtClean="0"/>
              <a:t>Language Modeling: good for everything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355330" name="Picture 2"/>
          <p:cNvPicPr>
            <a:picLocks noChangeAspect="1" noChangeArrowheads="1"/>
          </p:cNvPicPr>
          <p:nvPr/>
        </p:nvPicPr>
        <p:blipFill>
          <a:blip r:embed="rId2"/>
          <a:srcRect l="15291" t="32735" r="4286" b="24950"/>
          <a:stretch>
            <a:fillRect/>
          </a:stretch>
        </p:blipFill>
        <p:spPr bwMode="auto">
          <a:xfrm>
            <a:off x="81951" y="1066800"/>
            <a:ext cx="8604849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61</a:t>
            </a:fld>
            <a:endParaRPr lang="en-US"/>
          </a:p>
        </p:txBody>
      </p:sp>
      <p:pic>
        <p:nvPicPr>
          <p:cNvPr id="356354" name="Picture 2"/>
          <p:cNvPicPr>
            <a:picLocks noChangeAspect="1" noChangeArrowheads="1"/>
          </p:cNvPicPr>
          <p:nvPr/>
        </p:nvPicPr>
        <p:blipFill>
          <a:blip r:embed="rId2"/>
          <a:srcRect l="15291" t="42315" r="8519" b="24950"/>
          <a:stretch>
            <a:fillRect/>
          </a:stretch>
        </p:blipFill>
        <p:spPr bwMode="auto">
          <a:xfrm>
            <a:off x="111512" y="1219200"/>
            <a:ext cx="9032488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62</a:t>
            </a:fld>
            <a:endParaRPr lang="en-US"/>
          </a:p>
        </p:txBody>
      </p:sp>
      <p:pic>
        <p:nvPicPr>
          <p:cNvPr id="357378" name="Picture 2"/>
          <p:cNvPicPr>
            <a:picLocks noChangeAspect="1" noChangeArrowheads="1"/>
          </p:cNvPicPr>
          <p:nvPr/>
        </p:nvPicPr>
        <p:blipFill>
          <a:blip r:embed="rId2"/>
          <a:srcRect l="16138" t="22355" r="18677" b="9780"/>
          <a:stretch>
            <a:fillRect/>
          </a:stretch>
        </p:blipFill>
        <p:spPr bwMode="auto">
          <a:xfrm>
            <a:off x="1905000" y="244475"/>
            <a:ext cx="5867400" cy="647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63</a:t>
            </a:fld>
            <a:endParaRPr lang="en-US"/>
          </a:p>
        </p:txBody>
      </p:sp>
      <p:pic>
        <p:nvPicPr>
          <p:cNvPr id="358402" name="Picture 2"/>
          <p:cNvPicPr>
            <a:picLocks noChangeAspect="1" noChangeArrowheads="1"/>
          </p:cNvPicPr>
          <p:nvPr/>
        </p:nvPicPr>
        <p:blipFill>
          <a:blip r:embed="rId2"/>
          <a:srcRect l="14444" t="23952" r="4286" b="6587"/>
          <a:stretch>
            <a:fillRect/>
          </a:stretch>
        </p:blipFill>
        <p:spPr bwMode="auto">
          <a:xfrm>
            <a:off x="1066800" y="92075"/>
            <a:ext cx="7315200" cy="662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64</a:t>
            </a:fld>
            <a:endParaRPr lang="en-US"/>
          </a:p>
        </p:txBody>
      </p:sp>
      <p:pic>
        <p:nvPicPr>
          <p:cNvPr id="359426" name="Picture 2"/>
          <p:cNvPicPr>
            <a:picLocks noChangeAspect="1" noChangeArrowheads="1"/>
          </p:cNvPicPr>
          <p:nvPr/>
        </p:nvPicPr>
        <p:blipFill>
          <a:blip r:embed="rId2"/>
          <a:srcRect l="14444" t="29541" r="4286" b="16168"/>
          <a:stretch>
            <a:fillRect/>
          </a:stretch>
        </p:blipFill>
        <p:spPr bwMode="auto">
          <a:xfrm>
            <a:off x="0" y="336550"/>
            <a:ext cx="8498541" cy="601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65</a:t>
            </a:fld>
            <a:endParaRPr lang="en-US"/>
          </a:p>
        </p:txBody>
      </p:sp>
      <p:pic>
        <p:nvPicPr>
          <p:cNvPr id="360450" name="Picture 2"/>
          <p:cNvPicPr>
            <a:picLocks noChangeAspect="1" noChangeArrowheads="1"/>
          </p:cNvPicPr>
          <p:nvPr/>
        </p:nvPicPr>
        <p:blipFill>
          <a:blip r:embed="rId2"/>
          <a:srcRect l="17036" t="24750" r="7720" b="10579"/>
          <a:stretch>
            <a:fillRect/>
          </a:stretch>
        </p:blipFill>
        <p:spPr bwMode="auto">
          <a:xfrm>
            <a:off x="0" y="83449"/>
            <a:ext cx="8686800" cy="6638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66</a:t>
            </a:fld>
            <a:endParaRPr lang="en-US"/>
          </a:p>
        </p:txBody>
      </p:sp>
      <p:pic>
        <p:nvPicPr>
          <p:cNvPr id="361474" name="Picture 2"/>
          <p:cNvPicPr>
            <a:picLocks noChangeAspect="1" noChangeArrowheads="1"/>
          </p:cNvPicPr>
          <p:nvPr/>
        </p:nvPicPr>
        <p:blipFill>
          <a:blip r:embed="rId2"/>
          <a:srcRect l="17746" t="13573" r="26176" b="42515"/>
          <a:stretch>
            <a:fillRect/>
          </a:stretch>
        </p:blipFill>
        <p:spPr bwMode="auto">
          <a:xfrm>
            <a:off x="0" y="0"/>
            <a:ext cx="8686800" cy="60477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362498" name="Picture 2"/>
          <p:cNvPicPr>
            <a:picLocks noChangeAspect="1" noChangeArrowheads="1"/>
          </p:cNvPicPr>
          <p:nvPr/>
        </p:nvPicPr>
        <p:blipFill>
          <a:blip r:embed="rId2"/>
          <a:srcRect l="17036" t="15170" r="12689" b="7385"/>
          <a:stretch>
            <a:fillRect/>
          </a:stretch>
        </p:blipFill>
        <p:spPr bwMode="auto">
          <a:xfrm>
            <a:off x="1295400" y="0"/>
            <a:ext cx="6934200" cy="679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68</a:t>
            </a:fld>
            <a:endParaRPr lang="en-US"/>
          </a:p>
        </p:txBody>
      </p:sp>
      <p:pic>
        <p:nvPicPr>
          <p:cNvPr id="363522" name="Picture 2"/>
          <p:cNvPicPr>
            <a:picLocks noChangeAspect="1" noChangeArrowheads="1"/>
          </p:cNvPicPr>
          <p:nvPr/>
        </p:nvPicPr>
        <p:blipFill>
          <a:blip r:embed="rId2"/>
          <a:srcRect l="17746" t="14371" r="12689" b="14571"/>
          <a:stretch>
            <a:fillRect/>
          </a:stretch>
        </p:blipFill>
        <p:spPr bwMode="auto">
          <a:xfrm>
            <a:off x="838200" y="0"/>
            <a:ext cx="7467600" cy="678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5" name="Slide Number Placeholder 7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5B3C203-7427-4DEA-88C0-9D0960623D3D}" type="slidenum">
              <a:rPr lang="en-US"/>
              <a:pPr/>
              <a:t>7</a:t>
            </a:fld>
            <a:endParaRPr lang="en-US"/>
          </a:p>
        </p:txBody>
      </p:sp>
      <p:sp>
        <p:nvSpPr>
          <p:cNvPr id="74756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/>
          <a:lstStyle/>
          <a:p>
            <a:pPr eaLnBrk="1" hangingPunct="1"/>
            <a:r>
              <a:rPr lang="en-US" sz="2800" smtClean="0"/>
              <a:t>Speech </a:t>
            </a:r>
            <a:r>
              <a:rPr lang="en-US" sz="2800" smtClean="0">
                <a:sym typeface="Wingdings" pitchFamily="-65" charset="2"/>
              </a:rPr>
              <a:t> Language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3600" smtClean="0"/>
              <a:t>Shannon’s: Noisy Channel Model</a:t>
            </a:r>
          </a:p>
        </p:txBody>
      </p:sp>
      <p:sp>
        <p:nvSpPr>
          <p:cNvPr id="5734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600200"/>
            <a:ext cx="7772400" cy="990600"/>
          </a:xfrm>
        </p:spPr>
        <p:txBody>
          <a:bodyPr/>
          <a:lstStyle/>
          <a:p>
            <a:pPr eaLnBrk="1" hangingPunct="1"/>
            <a:r>
              <a:rPr lang="en-US" sz="2400" i="1" smtClean="0"/>
              <a:t>I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O</a:t>
            </a:r>
          </a:p>
          <a:p>
            <a:pPr eaLnBrk="1" hangingPunct="1"/>
            <a:r>
              <a:rPr lang="en-US" sz="2400" i="1" smtClean="0">
                <a:sym typeface="Wingdings" pitchFamily="-65" charset="2"/>
              </a:rPr>
              <a:t>I</a:t>
            </a:r>
            <a:r>
              <a:rPr lang="el-GR" sz="2400" i="1" smtClean="0">
                <a:sym typeface="Wingdings" pitchFamily="-65" charset="2"/>
              </a:rPr>
              <a:t>΄</a:t>
            </a:r>
            <a:r>
              <a:rPr lang="en-US" sz="2400" smtClean="0">
                <a:sym typeface="Wingdings" pitchFamily="-65" charset="2"/>
              </a:rPr>
              <a:t> ≈ </a:t>
            </a:r>
            <a:r>
              <a:rPr lang="en-US" sz="2400" i="1" smtClean="0">
                <a:sym typeface="Wingdings" pitchFamily="-65" charset="2"/>
              </a:rPr>
              <a:t>ARGMAX</a:t>
            </a:r>
            <a:r>
              <a:rPr lang="en-US" sz="2400" i="1" baseline="-25000" smtClean="0">
                <a:sym typeface="Wingdings" pitchFamily="-65" charset="2"/>
              </a:rPr>
              <a:t>I</a:t>
            </a:r>
            <a:r>
              <a:rPr lang="en-US" sz="2400" i="1" smtClean="0">
                <a:sym typeface="Wingdings" pitchFamily="-65" charset="2"/>
              </a:rPr>
              <a:t> Pr</a:t>
            </a:r>
            <a:r>
              <a:rPr lang="en-US" sz="2400" smtClean="0">
                <a:sym typeface="Wingdings" pitchFamily="-65" charset="2"/>
              </a:rPr>
              <a:t>(</a:t>
            </a:r>
            <a:r>
              <a:rPr lang="en-US" sz="2400" i="1" smtClean="0">
                <a:sym typeface="Wingdings" pitchFamily="-65" charset="2"/>
              </a:rPr>
              <a:t>I|O</a:t>
            </a:r>
            <a:r>
              <a:rPr lang="en-US" sz="2400" smtClean="0">
                <a:sym typeface="Wingdings" pitchFamily="-65" charset="2"/>
              </a:rPr>
              <a:t>) =</a:t>
            </a:r>
            <a:r>
              <a:rPr lang="en-US" sz="2400" i="1" smtClean="0">
                <a:sym typeface="Wingdings" pitchFamily="-65" charset="2"/>
              </a:rPr>
              <a:t> ARGMAX</a:t>
            </a:r>
            <a:r>
              <a:rPr lang="en-US" sz="2400" i="1" baseline="-25000" smtClean="0">
                <a:sym typeface="Wingdings" pitchFamily="-65" charset="2"/>
              </a:rPr>
              <a:t>I</a:t>
            </a:r>
            <a:r>
              <a:rPr lang="en-US" sz="2400" i="1" smtClean="0">
                <a:sym typeface="Wingdings" pitchFamily="-65" charset="2"/>
              </a:rPr>
              <a:t> Pr</a:t>
            </a:r>
            <a:r>
              <a:rPr lang="en-US" sz="2400" smtClean="0">
                <a:sym typeface="Wingdings" pitchFamily="-65" charset="2"/>
              </a:rPr>
              <a:t>(</a:t>
            </a:r>
            <a:r>
              <a:rPr lang="en-US" sz="2400" i="1" smtClean="0">
                <a:sym typeface="Wingdings" pitchFamily="-65" charset="2"/>
              </a:rPr>
              <a:t>I</a:t>
            </a:r>
            <a:r>
              <a:rPr lang="en-US" sz="2400" smtClean="0">
                <a:sym typeface="Wingdings" pitchFamily="-65" charset="2"/>
              </a:rPr>
              <a:t>) </a:t>
            </a:r>
            <a:r>
              <a:rPr lang="en-US" sz="2400" i="1" smtClean="0">
                <a:sym typeface="Wingdings" pitchFamily="-65" charset="2"/>
              </a:rPr>
              <a:t>Pr</a:t>
            </a:r>
            <a:r>
              <a:rPr lang="en-US" sz="2400" smtClean="0">
                <a:sym typeface="Wingdings" pitchFamily="-65" charset="2"/>
              </a:rPr>
              <a:t>(</a:t>
            </a:r>
            <a:r>
              <a:rPr lang="en-US" sz="2400" i="1" smtClean="0">
                <a:sym typeface="Wingdings" pitchFamily="-65" charset="2"/>
              </a:rPr>
              <a:t>O|I</a:t>
            </a:r>
            <a:r>
              <a:rPr lang="en-US" sz="2400" smtClean="0">
                <a:sym typeface="Wingdings" pitchFamily="-65" charset="2"/>
              </a:rPr>
              <a:t>)</a:t>
            </a:r>
          </a:p>
        </p:txBody>
      </p:sp>
      <p:graphicFrame>
        <p:nvGraphicFramePr>
          <p:cNvPr id="573444" name="Group 4"/>
          <p:cNvGraphicFramePr>
            <a:graphicFrameLocks noGrp="1"/>
          </p:cNvGraphicFramePr>
          <p:nvPr>
            <p:ph sz="quarter" idx="2"/>
          </p:nvPr>
        </p:nvGraphicFramePr>
        <p:xfrm>
          <a:off x="76200" y="2514600"/>
          <a:ext cx="4038600" cy="4069079"/>
        </p:xfrm>
        <a:graphic>
          <a:graphicData uri="http://schemas.openxmlformats.org/drawingml/2006/table">
            <a:tbl>
              <a:tblPr/>
              <a:tblGrid>
                <a:gridCol w="990600"/>
                <a:gridCol w="685800"/>
                <a:gridCol w="2362200"/>
              </a:tblGrid>
              <a:tr h="38100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Trigram Language Model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Word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Rank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More likely alternatives</a:t>
                      </a:r>
                      <a:endParaRPr kumimoji="0" lang="en-US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01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 This One Two A Three Please In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need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are will the would also do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to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5575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resolve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85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have know do…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7013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all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9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 This One Two A Three Please In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of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2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 This One Two A Three Please In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8733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GB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6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important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657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document question first…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39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issues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14</a:t>
                      </a: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thing point to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573484" name="Group 44"/>
          <p:cNvGraphicFramePr>
            <a:graphicFrameLocks noGrp="1"/>
          </p:cNvGraphicFramePr>
          <p:nvPr>
            <p:ph sz="quarter" idx="3"/>
          </p:nvPr>
        </p:nvGraphicFramePr>
        <p:xfrm>
          <a:off x="4191000" y="2514600"/>
          <a:ext cx="4800600" cy="3320099"/>
        </p:xfrm>
        <a:graphic>
          <a:graphicData uri="http://schemas.openxmlformats.org/drawingml/2006/table">
            <a:tbl>
              <a:tblPr/>
              <a:tblGrid>
                <a:gridCol w="2168525"/>
                <a:gridCol w="1316038"/>
                <a:gridCol w="1316037"/>
              </a:tblGrid>
              <a:tr h="1143000">
                <a:tc gridSpan="3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Channel Model</a:t>
                      </a: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397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Application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Input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Output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561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Speech Recognition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wri</a:t>
                      </a:r>
                      <a:r>
                        <a:rPr kumimoji="0" lang="en-US" sz="16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t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ri</a:t>
                      </a:r>
                      <a:r>
                        <a:rPr kumimoji="0" lang="en-US" sz="16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d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er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76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OCR (Optical Character Recognition)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a</a:t>
                      </a:r>
                      <a:r>
                        <a:rPr kumimoji="0" lang="en-US" sz="16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1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l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587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Spelling Correction</a:t>
                      </a:r>
                      <a:endParaRPr kumimoji="0" lang="en-US" sz="16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cs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gover</a:t>
                      </a:r>
                      <a:r>
                        <a:rPr kumimoji="0" lang="en-US" sz="1600" b="0" i="0" u="sng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n</a:t>
                      </a: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ment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cs typeface="Arial" charset="0"/>
                        </a:rPr>
                        <a:t>goverment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73507" name="AutoShape 67"/>
          <p:cNvSpPr>
            <a:spLocks noChangeArrowheads="1"/>
          </p:cNvSpPr>
          <p:nvPr/>
        </p:nvSpPr>
        <p:spPr bwMode="auto">
          <a:xfrm>
            <a:off x="6934200" y="1295400"/>
            <a:ext cx="1143000" cy="590550"/>
          </a:xfrm>
          <a:prstGeom prst="wedgeRectCallout">
            <a:avLst>
              <a:gd name="adj1" fmla="val -47917"/>
              <a:gd name="adj2" fmla="val 77958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/>
              <a:t>Channel</a:t>
            </a:r>
          </a:p>
          <a:p>
            <a:pPr algn="ctr"/>
            <a:r>
              <a:rPr lang="en-US" sz="1600" b="1"/>
              <a:t>Model</a:t>
            </a:r>
          </a:p>
        </p:txBody>
      </p:sp>
      <p:sp>
        <p:nvSpPr>
          <p:cNvPr id="573508" name="AutoShape 68"/>
          <p:cNvSpPr>
            <a:spLocks noChangeArrowheads="1"/>
          </p:cNvSpPr>
          <p:nvPr/>
        </p:nvSpPr>
        <p:spPr bwMode="auto">
          <a:xfrm>
            <a:off x="4800600" y="1371600"/>
            <a:ext cx="1219200" cy="590550"/>
          </a:xfrm>
          <a:prstGeom prst="wedgeRectCallout">
            <a:avLst>
              <a:gd name="adj1" fmla="val 31380"/>
              <a:gd name="adj2" fmla="val 7231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 b="1"/>
              <a:t>Language</a:t>
            </a:r>
          </a:p>
          <a:p>
            <a:pPr algn="ctr"/>
            <a:r>
              <a:rPr lang="en-US" sz="1600" b="1"/>
              <a:t>Model</a:t>
            </a:r>
          </a:p>
        </p:txBody>
      </p:sp>
      <p:sp>
        <p:nvSpPr>
          <p:cNvPr id="573509" name="AutoShape 69"/>
          <p:cNvSpPr>
            <a:spLocks noChangeArrowheads="1"/>
          </p:cNvSpPr>
          <p:nvPr/>
        </p:nvSpPr>
        <p:spPr bwMode="auto">
          <a:xfrm>
            <a:off x="4876800" y="2514600"/>
            <a:ext cx="1600200" cy="590550"/>
          </a:xfrm>
          <a:prstGeom prst="wedgeRectCallout">
            <a:avLst>
              <a:gd name="adj1" fmla="val -90278"/>
              <a:gd name="adj2" fmla="val 5887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sz="1600"/>
              <a:t>Application</a:t>
            </a:r>
          </a:p>
          <a:p>
            <a:pPr algn="ctr"/>
            <a:r>
              <a:rPr lang="en-US" sz="1600"/>
              <a:t>Independent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573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4" dur="500"/>
                                        <p:tgtEl>
                                          <p:spTgt spid="573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573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2" dur="500"/>
                                        <p:tgtEl>
                                          <p:spTgt spid="573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5" dur="500"/>
                                        <p:tgtEl>
                                          <p:spTgt spid="5735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07" grpId="0" animBg="1"/>
      <p:bldP spid="573508" grpId="0" animBg="1"/>
      <p:bldP spid="57350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3" name="Slide Number Placeholder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AB48145-57D5-40E4-A22D-C33325BDE899}" type="slidenum">
              <a:rPr lang="en-US"/>
              <a:pPr/>
              <a:t>8</a:t>
            </a:fld>
            <a:endParaRPr lang="en-US"/>
          </a:p>
        </p:txBody>
      </p:sp>
      <p:sp>
        <p:nvSpPr>
          <p:cNvPr id="7680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2800" smtClean="0"/>
              <a:t>Speech </a:t>
            </a:r>
            <a:r>
              <a:rPr lang="en-US" sz="2800" smtClean="0">
                <a:sym typeface="Wingdings" pitchFamily="-65" charset="2"/>
              </a:rPr>
              <a:t> Language</a:t>
            </a:r>
            <a:r>
              <a:rPr lang="en-US" sz="2800" smtClean="0"/>
              <a:t> </a:t>
            </a:r>
            <a:br>
              <a:rPr lang="en-US" sz="2800" smtClean="0"/>
            </a:br>
            <a:r>
              <a:rPr lang="en-US" sz="2800" smtClean="0"/>
              <a:t>Using (Abusing) Shannon’s Noisy Channel Model: Part of Speech Tagging and Machine Translation</a:t>
            </a:r>
          </a:p>
        </p:txBody>
      </p:sp>
      <p:sp>
        <p:nvSpPr>
          <p:cNvPr id="575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sz="2800" smtClean="0"/>
              <a:t>Speech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smtClean="0"/>
              <a:t>Words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Acoustics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OCR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smtClean="0"/>
              <a:t>Words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Optics</a:t>
            </a:r>
            <a:endParaRPr lang="en-US" sz="2400" i="1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Spelling Correction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smtClean="0"/>
              <a:t>Words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Typos</a:t>
            </a:r>
            <a:endParaRPr lang="en-US" sz="2400" smtClean="0"/>
          </a:p>
          <a:p>
            <a:pPr eaLnBrk="1" hangingPunct="1">
              <a:lnSpc>
                <a:spcPct val="90000"/>
              </a:lnSpc>
            </a:pPr>
            <a:r>
              <a:rPr lang="en-US" sz="2800" smtClean="0"/>
              <a:t>Part of Speech Tagging (POS):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smtClean="0"/>
              <a:t>POS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Words</a:t>
            </a:r>
          </a:p>
          <a:p>
            <a:pPr eaLnBrk="1" hangingPunct="1">
              <a:lnSpc>
                <a:spcPct val="90000"/>
              </a:lnSpc>
            </a:pPr>
            <a:r>
              <a:rPr lang="en-US" sz="2800" smtClean="0">
                <a:sym typeface="Wingdings" pitchFamily="-65" charset="2"/>
              </a:rPr>
              <a:t>Machine Translation: “Made in America”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i="1" smtClean="0"/>
              <a:t>English </a:t>
            </a:r>
            <a:r>
              <a:rPr lang="en-US" sz="2400" smtClean="0">
                <a:sym typeface="Wingdings" pitchFamily="-65" charset="2"/>
              </a:rPr>
              <a:t></a:t>
            </a:r>
            <a:r>
              <a:rPr lang="en-US" sz="2400" i="1" smtClean="0">
                <a:sym typeface="Wingdings" pitchFamily="-65" charset="2"/>
              </a:rPr>
              <a:t> Noisy Channel </a:t>
            </a:r>
            <a:r>
              <a:rPr lang="en-US" sz="2400" smtClean="0">
                <a:sym typeface="Wingdings" pitchFamily="-65" charset="2"/>
              </a:rPr>
              <a:t> </a:t>
            </a:r>
            <a:r>
              <a:rPr lang="en-US" sz="2400" i="1" smtClean="0">
                <a:sym typeface="Wingdings" pitchFamily="-65" charset="2"/>
              </a:rPr>
              <a:t>French</a:t>
            </a:r>
          </a:p>
        </p:txBody>
      </p:sp>
      <p:sp>
        <p:nvSpPr>
          <p:cNvPr id="575492" name="AutoShape 4"/>
          <p:cNvSpPr>
            <a:spLocks noChangeArrowheads="1"/>
          </p:cNvSpPr>
          <p:nvPr/>
        </p:nvSpPr>
        <p:spPr bwMode="auto">
          <a:xfrm>
            <a:off x="1446213" y="6172200"/>
            <a:ext cx="7089775" cy="406400"/>
          </a:xfrm>
          <a:prstGeom prst="wedgeRectCallout">
            <a:avLst>
              <a:gd name="adj1" fmla="val 14968"/>
              <a:gd name="adj2" fmla="val -11250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2000"/>
              <a:t>Didn’t have the guts to use this slide at Eurospeech (Geneva)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0" dur="500"/>
                                        <p:tgtEl>
                                          <p:spTgt spid="575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549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9,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306178" name="Picture 2"/>
          <p:cNvPicPr>
            <a:picLocks noChangeAspect="1" noChangeArrowheads="1"/>
          </p:cNvPicPr>
          <p:nvPr/>
        </p:nvPicPr>
        <p:blipFill>
          <a:blip r:embed="rId2"/>
          <a:srcRect l="32779" t="25143" r="33492" b="14667"/>
          <a:stretch>
            <a:fillRect/>
          </a:stretch>
        </p:blipFill>
        <p:spPr bwMode="auto">
          <a:xfrm>
            <a:off x="1524000" y="-1"/>
            <a:ext cx="6019800" cy="6698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3796</TotalTime>
  <Words>1117</Words>
  <Application>Microsoft Office PowerPoint</Application>
  <PresentationFormat>On-screen Show (4:3)</PresentationFormat>
  <Paragraphs>305</Paragraphs>
  <Slides>68</Slides>
  <Notes>2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69" baseType="lpstr">
      <vt:lpstr>Office Theme</vt:lpstr>
      <vt:lpstr>Applications (2 of 2): Recognition, Transduction, Discrimination, Segmentation, Alignment, etc.</vt:lpstr>
      <vt:lpstr>Solitaire  Multiplayer Games: Auctions (Ads) http://www.scienceoftheweb.org/15-396/lectures/lecture09.pdf </vt:lpstr>
      <vt:lpstr>A Single Auction  A Stream of Continuous Auctions</vt:lpstr>
      <vt:lpstr>Pricing: Cost Per Click (CPC)</vt:lpstr>
      <vt:lpstr>Multi-Player Games  Many Technical Opportunities</vt:lpstr>
      <vt:lpstr>Applications</vt:lpstr>
      <vt:lpstr>Speech  Language Shannon’s: Noisy Channel Model</vt:lpstr>
      <vt:lpstr>Speech  Language  Using (Abusing) Shannon’s Noisy Channel Model: Part of Speech Tagging and Machine Translation</vt:lpstr>
      <vt:lpstr>Slide 9</vt:lpstr>
      <vt:lpstr>Spelling Correction</vt:lpstr>
      <vt:lpstr>Slide 11</vt:lpstr>
      <vt:lpstr>Slide 12</vt:lpstr>
      <vt:lpstr>Slide 13</vt:lpstr>
      <vt:lpstr>Slide 14</vt:lpstr>
      <vt:lpstr>Evaluation</vt:lpstr>
      <vt:lpstr>Performance</vt:lpstr>
      <vt:lpstr>The Task is Hard without Context</vt:lpstr>
      <vt:lpstr>Easier with Context</vt:lpstr>
      <vt:lpstr>Easier with Context</vt:lpstr>
      <vt:lpstr>Context Model</vt:lpstr>
      <vt:lpstr>Slide 21</vt:lpstr>
      <vt:lpstr>Slide 22</vt:lpstr>
      <vt:lpstr>Slide 23</vt:lpstr>
      <vt:lpstr>Slide 24</vt:lpstr>
      <vt:lpstr>Future Improvements</vt:lpstr>
      <vt:lpstr>Slide 26</vt:lpstr>
      <vt:lpstr>Conclusion (Spelling Correction)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Aligning Words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</vt:vector>
  </TitlesOfParts>
  <Company>Johns Hopkins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Kenneth Church</dc:creator>
  <cp:lastModifiedBy>Kenneth Church</cp:lastModifiedBy>
  <cp:revision>53</cp:revision>
  <dcterms:created xsi:type="dcterms:W3CDTF">2009-12-05T15:38:56Z</dcterms:created>
  <dcterms:modified xsi:type="dcterms:W3CDTF">2009-12-05T16:51:13Z</dcterms:modified>
</cp:coreProperties>
</file>